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  <p:sldMasterId id="2147483705" r:id="rId3"/>
    <p:sldMasterId id="2147483717" r:id="rId4"/>
  </p:sldMasterIdLst>
  <p:notesMasterIdLst>
    <p:notesMasterId r:id="rId52"/>
  </p:notesMasterIdLst>
  <p:handoutMasterIdLst>
    <p:handoutMasterId r:id="rId53"/>
  </p:handoutMasterIdLst>
  <p:sldIdLst>
    <p:sldId id="256" r:id="rId5"/>
    <p:sldId id="321" r:id="rId6"/>
    <p:sldId id="284" r:id="rId7"/>
    <p:sldId id="297" r:id="rId8"/>
    <p:sldId id="295" r:id="rId9"/>
    <p:sldId id="257" r:id="rId10"/>
    <p:sldId id="258" r:id="rId11"/>
    <p:sldId id="288" r:id="rId12"/>
    <p:sldId id="335" r:id="rId13"/>
    <p:sldId id="336" r:id="rId14"/>
    <p:sldId id="296" r:id="rId15"/>
    <p:sldId id="307" r:id="rId16"/>
    <p:sldId id="299" r:id="rId17"/>
    <p:sldId id="300" r:id="rId18"/>
    <p:sldId id="301" r:id="rId19"/>
    <p:sldId id="302" r:id="rId20"/>
    <p:sldId id="322" r:id="rId21"/>
    <p:sldId id="311" r:id="rId22"/>
    <p:sldId id="312" r:id="rId23"/>
    <p:sldId id="313" r:id="rId24"/>
    <p:sldId id="323" r:id="rId25"/>
    <p:sldId id="324" r:id="rId26"/>
    <p:sldId id="325" r:id="rId27"/>
    <p:sldId id="326" r:id="rId28"/>
    <p:sldId id="327" r:id="rId29"/>
    <p:sldId id="316" r:id="rId30"/>
    <p:sldId id="328" r:id="rId31"/>
    <p:sldId id="329" r:id="rId32"/>
    <p:sldId id="330" r:id="rId33"/>
    <p:sldId id="331" r:id="rId34"/>
    <p:sldId id="320" r:id="rId35"/>
    <p:sldId id="304" r:id="rId36"/>
    <p:sldId id="305" r:id="rId37"/>
    <p:sldId id="332" r:id="rId38"/>
    <p:sldId id="333" r:id="rId39"/>
    <p:sldId id="263" r:id="rId40"/>
    <p:sldId id="264" r:id="rId41"/>
    <p:sldId id="334" r:id="rId42"/>
    <p:sldId id="265" r:id="rId43"/>
    <p:sldId id="266" r:id="rId44"/>
    <p:sldId id="267" r:id="rId45"/>
    <p:sldId id="268" r:id="rId46"/>
    <p:sldId id="270" r:id="rId47"/>
    <p:sldId id="309" r:id="rId48"/>
    <p:sldId id="293" r:id="rId49"/>
    <p:sldId id="271" r:id="rId50"/>
    <p:sldId id="274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0"/>
  </p:normalViewPr>
  <p:slideViewPr>
    <p:cSldViewPr snapToGrid="0" snapToObjects="1">
      <p:cViewPr varScale="1">
        <p:scale>
          <a:sx n="107" d="100"/>
          <a:sy n="107" d="100"/>
        </p:scale>
        <p:origin x="13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09B240F-4DE3-5250-C07A-970314A5B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B9989E-5118-FC7C-8936-F90947BA51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252B-4DBD-B348-B811-11847E277D2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D4869-6CF0-E524-A2E4-240BD487F4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A6B2A-74BB-1176-2C0B-1C86C29386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714AD-0106-8F4B-BF42-925CC7D30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91B8-F73B-6442-8E3A-6F10D9A5453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AF49-6CB6-1D46-82E3-80214D53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AF49-6CB6-1D46-82E3-80214D5390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1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AF49-6CB6-1D46-82E3-80214D5390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9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AF49-6CB6-1D46-82E3-80214D5390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2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BEB42-DCFF-20F9-62F2-387CC5DF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631EDA-F93B-5C7A-2A70-6CBEC15C4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2E4777-83E4-2C7C-F938-AE23CDF3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A9730-61E7-8B5A-B952-4A7CFB14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A525-14E5-F634-8963-00EDA953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3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C93A7-F911-EEB0-682E-80B9F487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2A8D9-997A-5A9E-9E4A-274C41BB7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FA913-86A6-392B-9578-BE3D7C30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7D210-2415-0D0B-5C86-EA323505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BFD45-B158-75B6-D830-F5BBF362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5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CB18B3-0ADE-1270-EA1C-111F3E02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22ABD6-1316-85A7-EF1A-4BCE716B6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08723-E3F7-A6BF-7288-5A97A6F0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6FF61-7B7F-4254-E1F3-8BFEA332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7838F-BF0D-B492-66D7-3CB63713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5301208"/>
            <a:ext cx="8928992" cy="1728192"/>
          </a:xfrm>
        </p:spPr>
        <p:txBody>
          <a:bodyPr/>
          <a:lstStyle>
            <a:lvl1pPr>
              <a:defRPr b="1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8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5301208"/>
            <a:ext cx="8928992" cy="1728192"/>
          </a:xfrm>
        </p:spPr>
        <p:txBody>
          <a:bodyPr/>
          <a:lstStyle>
            <a:lvl1pPr>
              <a:defRPr b="1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1052736"/>
            <a:ext cx="1152128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39349" y="2564904"/>
            <a:ext cx="11617291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6699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6699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999382"/>
            <a:ext cx="5664629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24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>
              <a:defRPr sz="18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999382"/>
            <a:ext cx="5664629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24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>
              <a:defRPr sz="18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069158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780928"/>
            <a:ext cx="5386917" cy="3509144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206915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780928"/>
            <a:ext cx="5389033" cy="3509144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520260"/>
            <a:ext cx="28448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520260"/>
            <a:ext cx="38608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A60A3-F263-678D-37CE-CF8F700C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0314D-CEE9-8CA9-4429-256AA57E4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DD23E-A7B0-EDA8-286E-98B2A177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B34D93-9240-37E7-EF3C-2A511AA9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5DFD9-9AC9-207C-CC7E-89F1BFE7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24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  <a:lvl2pPr>
              <a:defRPr sz="2800">
                <a:solidFill>
                  <a:srgbClr val="0070C0"/>
                </a:solidFill>
              </a:defRPr>
            </a:lvl2pPr>
            <a:lvl3pPr>
              <a:defRPr sz="2400">
                <a:solidFill>
                  <a:srgbClr val="0070C0"/>
                </a:solidFill>
              </a:defRPr>
            </a:lvl3pPr>
            <a:lvl4pPr>
              <a:defRPr sz="2000">
                <a:solidFill>
                  <a:srgbClr val="0070C0"/>
                </a:solidFill>
              </a:defRPr>
            </a:lvl4pPr>
            <a:lvl5pPr>
              <a:defRPr sz="2000">
                <a:solidFill>
                  <a:srgbClr val="0070C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39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40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2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55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59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0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53D22-7E3C-0DBB-93D8-872AAE73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234B69-AAAF-1AA6-7096-946E6742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387C42-68D2-C796-2443-78B4B4E6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2A45A-699B-DB5A-E5E2-24B9F4A6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A84FD-257A-18D5-8E9F-1570FF6A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96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46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8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25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1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88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10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86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8B7F4-98B5-9226-62C8-0248B750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0FC84-F537-8245-34E5-1F43DFFF8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3D0796-FA69-3345-298E-73B4F7F9E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2F866B-D49B-1441-1045-87A00320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F53729-6B31-DD65-C92D-F111F905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F06A0-AD05-3C55-B054-D6D73F0D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68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21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77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48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33207-F982-5FC1-EC3C-42BF2747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0BC53-E954-F286-4DFB-D24FA18A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CDDAC6-E40A-EEFB-54A6-A973A07D0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E1640-A479-3A67-DE70-CF9A2EF42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8B85B0-3978-3375-5C70-BEC2DA636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AA7D31-A99C-34B9-1F2F-C5E81738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A65FD2-2275-EC6C-5A7D-FE995F85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40F967-BF5F-8177-91D7-86378258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09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57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BF771-7054-6C21-3988-19B37937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4A775A-29D2-BA1A-B747-D5B98E15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FA94B0-0E0C-76EA-196A-582CBF36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5E29C6-1CD6-3B3B-580D-8A3DBCE4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EF1226-AC61-ED94-375C-0FBED95D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7E009A-85B4-0071-3945-856E7337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EBB2D5-7D2A-43AC-9832-D23E98B4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2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3304-EBCC-E568-AAB9-6036E87A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B4DA1-10EA-918C-CA83-2532FBA6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2B02EF-A3A4-164F-239F-A496EC580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1EC282-F615-5C35-C92B-9BF48035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99AAA2-F556-9199-3526-3CDB526E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B16244-50A6-0036-23F0-E197E25C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6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06BDA-F0F3-60F6-B12E-CF3A4243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700BF7-926D-5DBD-5703-4E73E82A1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C20E8-4FEF-197D-EFA1-24B99B41E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85BDD-BE83-59B2-31AF-CEF8CF17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62FA8B-FD7C-2011-0821-0EFB0EA1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C018D2-E2B9-C459-0A05-9BE152C7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EAA0E-2835-A4B4-D478-278111F0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CDC8C-C49F-5174-BCAC-EFFAB3D44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238DA-EC72-D7E8-604A-51FE89942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A6D71-304E-41C5-FDE0-BA8380C8B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AE66A-C679-6DCD-FE53-0DC74F3A4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1052736"/>
            <a:ext cx="1152128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49" y="2564904"/>
            <a:ext cx="11617291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6699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6699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CEF5-2A1A-4F42-A365-81F2AF9CDF43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FB5A-D767-CF4F-9FAB-80485FFB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85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2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3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2F3AB-1A55-A04F-5930-9187686C6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5" y="1395663"/>
            <a:ext cx="10780294" cy="469231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</a:p>
          <a:p>
            <a:pPr algn="l">
              <a:lnSpc>
                <a:spcPct val="120000"/>
              </a:lnSpc>
            </a:pPr>
            <a:r>
              <a:rPr lang="ru-RU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Мыслеобраз</a:t>
            </a:r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Метагалактическая Нация Культуры Парадигмой </a:t>
            </a:r>
            <a:r>
              <a:rPr lang="ru-RU" sz="33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Энергопотенциальным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Синтезом ИВО.</a:t>
            </a:r>
          </a:p>
          <a:p>
            <a:pPr algn="l">
              <a:lnSpc>
                <a:spcPct val="120000"/>
              </a:lnSpc>
            </a:pPr>
            <a:endParaRPr lang="ru-RU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Фундаментальности субъекта Метагалактической Нации технологиями </a:t>
            </a:r>
            <a:r>
              <a:rPr lang="ru-RU" sz="33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Энергопотенциального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Синтеза.</a:t>
            </a:r>
          </a:p>
          <a:p>
            <a:pPr algn="l">
              <a:lnSpc>
                <a:spcPct val="120000"/>
              </a:lnSpc>
            </a:pPr>
            <a:endParaRPr lang="ru-RU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 </a:t>
            </a:r>
            <a:r>
              <a:rPr lang="ru-RU" sz="33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применённостью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Энергопотенциала в </a:t>
            </a:r>
            <a:r>
              <a:rPr lang="ru-RU" sz="33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Экополисах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Архитипически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ru-RU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Устремление: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Благодать Отечества патриотизмом Творцами.</a:t>
            </a:r>
          </a:p>
        </p:txBody>
      </p:sp>
      <p:pic>
        <p:nvPicPr>
          <p:cNvPr id="5" name="Picture 5" descr="C:\Users\julia\OneDrive\Рабочий стол\2.png">
            <a:extLst>
              <a:ext uri="{FF2B5EF4-FFF2-40B4-BE49-F238E27FC236}">
                <a16:creationId xmlns:a16="http://schemas.microsoft.com/office/drawing/2014/main" id="{0089C865-08CD-562C-7769-030906E0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13" y="0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julia\OneDrive\Рабочий стол\4.png">
            <a:extLst>
              <a:ext uri="{FF2B5EF4-FFF2-40B4-BE49-F238E27FC236}">
                <a16:creationId xmlns:a16="http://schemas.microsoft.com/office/drawing/2014/main" id="{8DCB364E-B6B7-44A1-80E7-429A42E0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0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julia\OneDrive\Рабочий стол\3.png">
            <a:extLst>
              <a:ext uri="{FF2B5EF4-FFF2-40B4-BE49-F238E27FC236}">
                <a16:creationId xmlns:a16="http://schemas.microsoft.com/office/drawing/2014/main" id="{7D153DDC-5FC0-3B6E-F476-D809DA2F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0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214A1-CB7F-E75E-42EA-BFCCCD33EEC1}"/>
              </a:ext>
            </a:extLst>
          </p:cNvPr>
          <p:cNvSpPr txBox="1"/>
          <p:nvPr/>
        </p:nvSpPr>
        <p:spPr>
          <a:xfrm>
            <a:off x="1544379" y="714992"/>
            <a:ext cx="749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Энергопотенциальный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 </a:t>
            </a:r>
          </a:p>
        </p:txBody>
      </p:sp>
    </p:spTree>
    <p:extLst>
      <p:ext uri="{BB962C8B-B14F-4D97-AF65-F5344CB8AC3E}">
        <p14:creationId xmlns:p14="http://schemas.microsoft.com/office/powerpoint/2010/main" val="30965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ulia\OneDrive\Рабочий стол\5.png">
            <a:extLst>
              <a:ext uri="{FF2B5EF4-FFF2-40B4-BE49-F238E27FC236}">
                <a16:creationId xmlns:a16="http://schemas.microsoft.com/office/drawing/2014/main" id="{5D085597-00EA-6230-096C-51FBBB7A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ulia\OneDrive\Рабочий стол\6.png">
            <a:extLst>
              <a:ext uri="{FF2B5EF4-FFF2-40B4-BE49-F238E27FC236}">
                <a16:creationId xmlns:a16="http://schemas.microsoft.com/office/drawing/2014/main" id="{DEAB7B75-7BF0-E8AA-DE17-070045F0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5884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видов ценностей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Иерархичность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Могуществом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Жертвенность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Практикой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Аналитичность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Вершением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Субъектность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Служением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Человечностью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Генезисом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Планетарность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Пробуждением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Метагалактичность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Воскрешением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Жизнью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Посвящённость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Репликацией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Служивость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Созиданием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Ипостасность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Творением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Учительство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Любовью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Владычество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Мудростью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Аватарскость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Волей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Отцовскость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Синтезом ИВО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5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B1F06-943D-9492-4D86-C196740FC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1C6E0-18ED-245E-B55A-A2800D4F7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4217">
            <a:off x="6616943" y="-261427"/>
            <a:ext cx="1703851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90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67" y="0"/>
            <a:ext cx="4558610" cy="6837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64140" y="1179095"/>
            <a:ext cx="50733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b="1" dirty="0"/>
              <a:t> 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Подразделение Сочи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itchFamily="34" charset="0"/>
              </a:rPr>
              <a:t>Мыслеобраз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Пробуждённость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 Развития Огнём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Есмь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 Культура территории ИВО (ПРОЕКТ)</a:t>
            </a:r>
          </a:p>
        </p:txBody>
      </p:sp>
      <p:pic>
        <p:nvPicPr>
          <p:cNvPr id="11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9" y="-1"/>
            <a:ext cx="3649325" cy="269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ulia\OneDrive\Рабочий стол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ulia\OneDrive\Рабочий стол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0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0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5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17"/>
    </mc:Choice>
    <mc:Fallback xmlns="">
      <p:transition spd="slow" advTm="18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274544-40E4-93C1-AADC-535D21266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803" y="0"/>
            <a:ext cx="4848393" cy="6858000"/>
          </a:xfrm>
          <a:prstGeom prst="rect">
            <a:avLst/>
          </a:prstGeom>
        </p:spPr>
      </p:pic>
      <p:pic>
        <p:nvPicPr>
          <p:cNvPr id="6" name="Picture 3" descr="C:\Users\julia\OneDrive\Рабочий стол\5.png">
            <a:extLst>
              <a:ext uri="{FF2B5EF4-FFF2-40B4-BE49-F238E27FC236}">
                <a16:creationId xmlns:a16="http://schemas.microsoft.com/office/drawing/2014/main" id="{5D085597-00EA-6230-096C-51FBBB7A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ulia\OneDrive\Рабочий стол\6.png">
            <a:extLst>
              <a:ext uri="{FF2B5EF4-FFF2-40B4-BE49-F238E27FC236}">
                <a16:creationId xmlns:a16="http://schemas.microsoft.com/office/drawing/2014/main" id="{DEAB7B75-7BF0-E8AA-DE17-070045F0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1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F58579-956B-AA1F-7808-555706A66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468500" y="-1624031"/>
            <a:ext cx="7034422" cy="9950115"/>
          </a:xfrm>
          <a:prstGeom prst="rect">
            <a:avLst/>
          </a:prstGeom>
        </p:spPr>
      </p:pic>
      <p:pic>
        <p:nvPicPr>
          <p:cNvPr id="6" name="Picture 3" descr="C:\Users\julia\OneDrive\Рабочий стол\5.png">
            <a:extLst>
              <a:ext uri="{FF2B5EF4-FFF2-40B4-BE49-F238E27FC236}">
                <a16:creationId xmlns:a16="http://schemas.microsoft.com/office/drawing/2014/main" id="{0EFC3D8A-3202-EBFA-63A8-01407978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ulia\OneDrive\Рабочий стол\6.png">
            <a:extLst>
              <a:ext uri="{FF2B5EF4-FFF2-40B4-BE49-F238E27FC236}">
                <a16:creationId xmlns:a16="http://schemas.microsoft.com/office/drawing/2014/main" id="{3F6F789A-7355-BF58-C744-6AC269EE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B9E3CD-CECD-6D3C-84D6-C6755BD4D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803" y="0"/>
            <a:ext cx="4848393" cy="6858000"/>
          </a:xfrm>
          <a:prstGeom prst="rect">
            <a:avLst/>
          </a:prstGeom>
        </p:spPr>
      </p:pic>
      <p:pic>
        <p:nvPicPr>
          <p:cNvPr id="6" name="Picture 3" descr="C:\Users\julia\OneDrive\Рабочий стол\5.png">
            <a:extLst>
              <a:ext uri="{FF2B5EF4-FFF2-40B4-BE49-F238E27FC236}">
                <a16:creationId xmlns:a16="http://schemas.microsoft.com/office/drawing/2014/main" id="{48483583-61D9-4B25-FE6B-34872E42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ulia\OneDrive\Рабочий стол\6.png">
            <a:extLst>
              <a:ext uri="{FF2B5EF4-FFF2-40B4-BE49-F238E27FC236}">
                <a16:creationId xmlns:a16="http://schemas.microsoft.com/office/drawing/2014/main" id="{D7D4C473-1244-538A-7C78-ADB3BD726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DDCEE9-84F7-68B0-B031-D102C26D5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142" y="-307540"/>
            <a:ext cx="6749715" cy="8915399"/>
          </a:xfrm>
          <a:prstGeom prst="rect">
            <a:avLst/>
          </a:prstGeom>
        </p:spPr>
      </p:pic>
      <p:pic>
        <p:nvPicPr>
          <p:cNvPr id="6" name="Picture 3" descr="C:\Users\julia\OneDrive\Рабочий стол\5.png">
            <a:extLst>
              <a:ext uri="{FF2B5EF4-FFF2-40B4-BE49-F238E27FC236}">
                <a16:creationId xmlns:a16="http://schemas.microsoft.com/office/drawing/2014/main" id="{1B7C4BD6-85B9-CE0B-39A0-23F81384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ulia\OneDrive\Рабочий стол\6.png">
            <a:extLst>
              <a:ext uri="{FF2B5EF4-FFF2-40B4-BE49-F238E27FC236}">
                <a16:creationId xmlns:a16="http://schemas.microsoft.com/office/drawing/2014/main" id="{78673B9A-5F9C-CF92-C762-CBBB225B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9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6573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Изначально Вышестоящий Дом Изначально Вышестоящего Отца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n-lt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</a:rPr>
              <a:t>ИВДИВО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 17179869081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синтез-ивдиво-цельности  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Новороссийск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+mn-lt"/>
              </a:rPr>
            </a:br>
            <a:r>
              <a:rPr lang="ru-RU" sz="1600" b="1" dirty="0">
                <a:solidFill>
                  <a:schemeClr val="bg1"/>
                </a:solidFill>
                <a:latin typeface="+mn-lt"/>
              </a:rPr>
              <a:t>                                                                                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4194201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ивдиво-цельности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Октавной Метагалактики                                                           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+mn-lt"/>
              </a:rPr>
            </a:br>
            <a:r>
              <a:rPr lang="ru-RU" sz="1600" b="1" dirty="0">
                <a:solidFill>
                  <a:srgbClr val="C00000"/>
                </a:solidFill>
                <a:latin typeface="+mn-lt"/>
              </a:rPr>
              <a:t>                                                                                1048473 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синтез-реальности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Истинной Метагалактики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+mn-lt"/>
              </a:rPr>
            </a:br>
            <a:r>
              <a:rPr lang="ru-RU" sz="1600" b="1" dirty="0">
                <a:solidFill>
                  <a:schemeClr val="bg1"/>
                </a:solidFill>
                <a:latin typeface="+mn-lt"/>
              </a:rPr>
              <a:t>                                                                     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262041</a:t>
            </a:r>
            <a:r>
              <a:rPr lang="ru-RU" sz="1600" b="1" dirty="0">
                <a:latin typeface="+mn-lt"/>
              </a:rPr>
              <a:t> стать реальность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Высокой Цельной Метагалактики</a:t>
            </a:r>
            <a:r>
              <a:rPr lang="ru-RU" sz="1600" b="1" dirty="0">
                <a:latin typeface="+mn-lt"/>
              </a:rPr>
              <a:t/>
            </a:r>
            <a:br>
              <a:rPr lang="ru-RU" sz="1600" b="1" dirty="0">
                <a:latin typeface="+mn-lt"/>
              </a:rPr>
            </a:br>
            <a:r>
              <a:rPr lang="ru-RU" sz="1600" b="1" dirty="0">
                <a:latin typeface="+mn-lt"/>
              </a:rPr>
              <a:t>                                                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 65433 </a:t>
            </a:r>
            <a:r>
              <a:rPr lang="ru-RU" sz="1600" b="1" dirty="0">
                <a:latin typeface="+mn-lt"/>
              </a:rPr>
              <a:t>истиной реальности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Изначально Вышестоящей Метагалактики</a:t>
            </a:r>
            <a:r>
              <a:rPr lang="ru-RU" sz="1600" b="1" dirty="0">
                <a:latin typeface="+mn-lt"/>
              </a:rPr>
              <a:t/>
            </a:r>
            <a:br>
              <a:rPr lang="ru-RU" sz="1600" b="1" dirty="0">
                <a:latin typeface="+mn-lt"/>
              </a:rPr>
            </a:br>
            <a:r>
              <a:rPr lang="ru-RU" sz="1600" b="1" dirty="0">
                <a:solidFill>
                  <a:srgbClr val="C00000"/>
                </a:solidFill>
                <a:latin typeface="+mn-lt"/>
              </a:rPr>
              <a:t>                                                                              16281 </a:t>
            </a:r>
            <a:r>
              <a:rPr lang="ru-RU" sz="1600" b="1" dirty="0">
                <a:latin typeface="+mn-lt"/>
              </a:rPr>
              <a:t>высокой цельной реальности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Метагалактики Фа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1651" y="2685644"/>
            <a:ext cx="863093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endParaRPr lang="ru-RU" sz="13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ru-RU" sz="14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http://rial-tour.ru/images/accordion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2097"/>
            <a:ext cx="12192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340768"/>
            <a:ext cx="12192000" cy="5517232"/>
          </a:xfrm>
          <a:gradFill>
            <a:gsLst>
              <a:gs pos="1000">
                <a:srgbClr val="002060"/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5400" i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 р о е к т </a:t>
            </a:r>
            <a:r>
              <a:rPr lang="ru-RU" sz="5400" i="1" dirty="0">
                <a:solidFill>
                  <a:srgbClr val="04374A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5400" i="1" dirty="0">
                <a:solidFill>
                  <a:srgbClr val="04374A"/>
                </a:solidFill>
                <a:latin typeface="+mn-lt"/>
                <a:cs typeface="Arial" panose="020B0604020202020204" pitchFamily="34" charset="0"/>
              </a:rPr>
            </a:br>
            <a:r>
              <a:rPr lang="ru-RU" sz="5400" i="1" dirty="0">
                <a:solidFill>
                  <a:srgbClr val="04374A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5400" i="1" dirty="0">
                <a:solidFill>
                  <a:srgbClr val="04374A"/>
                </a:solidFill>
                <a:latin typeface="+mn-lt"/>
                <a:cs typeface="Arial" panose="020B0604020202020204" pitchFamily="34" charset="0"/>
              </a:rPr>
            </a:br>
            <a:r>
              <a:rPr lang="ru-RU" sz="5400" b="1" i="1" dirty="0">
                <a:solidFill>
                  <a:srgbClr val="04374A"/>
                </a:solidFill>
                <a:latin typeface="+mn-lt"/>
                <a:cs typeface="Arial" panose="020B0604020202020204" pitchFamily="34" charset="0"/>
              </a:rPr>
              <a:t>Синтезное мировое тело ИВО Энергопотенциальным Синтезом ИВО</a:t>
            </a:r>
            <a:br>
              <a:rPr lang="ru-RU" sz="5400" b="1" i="1" dirty="0">
                <a:solidFill>
                  <a:srgbClr val="04374A"/>
                </a:solidFill>
                <a:latin typeface="+mn-lt"/>
                <a:cs typeface="Arial" panose="020B0604020202020204" pitchFamily="34" charset="0"/>
              </a:rPr>
            </a:br>
            <a:r>
              <a:rPr lang="ru-RU" sz="5400" b="1" i="1" dirty="0">
                <a:solidFill>
                  <a:srgbClr val="04374A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5400" b="1" i="1" dirty="0">
                <a:solidFill>
                  <a:srgbClr val="04374A"/>
                </a:solidFill>
                <a:latin typeface="+mn-lt"/>
                <a:cs typeface="Arial" panose="020B0604020202020204" pitchFamily="34" charset="0"/>
              </a:rPr>
            </a:br>
            <a:r>
              <a:rPr lang="ru-RU" sz="5400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Новороссийск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64352"/>
            <a:ext cx="12192000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1600" b="1" i="1" dirty="0"/>
              <a:t> </a:t>
            </a:r>
            <a:endParaRPr lang="ru-RU" sz="1600" dirty="0"/>
          </a:p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Мыслеобраз: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Праполе России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Отцовым Единением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Компетенций телесно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/>
              <a:t>  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Могущества Метрик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Тямичностью ИВО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/>
              <a:t>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Эманация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Пульса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Синтезтелестно</a:t>
            </a:r>
          </a:p>
          <a:p>
            <a:pPr algn="ctr"/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Устремление: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Отца Волей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Размерностью Сердец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Скоростью Констант ИВО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/>
              <a:t> </a:t>
            </a:r>
            <a:endParaRPr lang="ru-RU" sz="2800" dirty="0"/>
          </a:p>
          <a:p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14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24000" y="1"/>
            <a:ext cx="148951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BA6BA-615A-6191-3F9C-989811E9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8" y="239841"/>
            <a:ext cx="6713621" cy="6361015"/>
          </a:xfrm>
          <a:prstGeom prst="rect">
            <a:avLst/>
          </a:prstGeom>
        </p:spPr>
      </p:pic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7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92897"/>
            <a:ext cx="12192000" cy="4401205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Стратагемия Жизни 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Синтезмиротела ИВО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Энергопотенциальным Синтезом ИВО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Имперскость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Синтезмиротела 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Ивдивностью  Жизни  каждого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Потенциальность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Ситезмиротела 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Мы-ЕСМЬ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ивдивно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Парадигма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Энергопотенциального  Синтеза 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pPr algn="r"/>
            <a:endParaRPr lang="ru-RU" sz="2000" b="1" i="1" u="sng" dirty="0">
              <a:solidFill>
                <a:srgbClr val="002060"/>
              </a:solidFill>
            </a:endParaRPr>
          </a:p>
          <a:p>
            <a:pPr algn="r"/>
            <a:r>
              <a:rPr lang="ru-RU" sz="2000" b="1" i="1" u="sng" dirty="0">
                <a:solidFill>
                  <a:srgbClr val="002060"/>
                </a:solidFill>
              </a:rPr>
              <a:t>Дополнительные инструменты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безопасности: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Меч, Престол, Вера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14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412776"/>
            <a:ext cx="9144000" cy="523220"/>
          </a:xfrm>
          <a:prstGeom prst="rect">
            <a:avLst/>
          </a:prstGeom>
          <a:gradFill>
            <a:gsLst>
              <a:gs pos="1000">
                <a:srgbClr val="002060"/>
              </a:gs>
              <a:gs pos="3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СТАНЦЫ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" y="2137692"/>
            <a:ext cx="6102060" cy="4731272"/>
          </a:xfrm>
          <a:gradFill>
            <a:gsLst>
              <a:gs pos="3000">
                <a:schemeClr val="accent1">
                  <a:lumMod val="5000"/>
                  <a:lumOff val="95000"/>
                </a:schemeClr>
              </a:gs>
              <a:gs pos="5700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98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</a:rPr>
              <a:t>Накапливает </a:t>
            </a:r>
            <a:r>
              <a:rPr lang="ru-RU" sz="2400" b="1" i="1" dirty="0">
                <a:solidFill>
                  <a:srgbClr val="002060"/>
                </a:solidFill>
              </a:rPr>
              <a:t>Огонь</a:t>
            </a:r>
            <a:r>
              <a:rPr lang="ru-RU" sz="2400" i="1" dirty="0">
                <a:solidFill>
                  <a:srgbClr val="002060"/>
                </a:solidFill>
              </a:rPr>
              <a:t> – </a:t>
            </a:r>
            <a:r>
              <a:rPr lang="ru-RU" sz="2400" b="1" i="1" dirty="0">
                <a:solidFill>
                  <a:srgbClr val="002060"/>
                </a:solidFill>
              </a:rPr>
              <a:t>Огневещество</a:t>
            </a:r>
            <a:r>
              <a:rPr lang="ru-RU" sz="2400" i="1" dirty="0">
                <a:solidFill>
                  <a:srgbClr val="002060"/>
                </a:solidFill>
              </a:rPr>
              <a:t>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Распределяет</a:t>
            </a:r>
            <a:r>
              <a:rPr lang="ru-RU" sz="2400" b="1" i="1" dirty="0">
                <a:solidFill>
                  <a:srgbClr val="002060"/>
                </a:solidFill>
              </a:rPr>
              <a:t>  Огонь  по частям Человека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</a:rPr>
              <a:t>Являет</a:t>
            </a:r>
            <a:r>
              <a:rPr lang="ru-RU" sz="2400" b="1" i="1" dirty="0">
                <a:solidFill>
                  <a:srgbClr val="002060"/>
                </a:solidFill>
              </a:rPr>
              <a:t> ИВОтца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</a:rPr>
              <a:t>В </a:t>
            </a:r>
            <a:r>
              <a:rPr lang="ru-RU" sz="2400" b="1" i="1" dirty="0">
                <a:solidFill>
                  <a:srgbClr val="002060"/>
                </a:solidFill>
              </a:rPr>
              <a:t>Синтезмиротело  ИВО 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входят :  </a:t>
            </a:r>
            <a:r>
              <a:rPr lang="ru-RU" sz="2400" b="1" i="1" dirty="0">
                <a:solidFill>
                  <a:srgbClr val="002060"/>
                </a:solidFill>
              </a:rPr>
              <a:t>Метагалактическое мировое тело ИВО, Тонкое мировое тело ИВО,  Физическое  мировое тело ИВО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                                       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9048" y="157161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306695"/>
            <a:ext cx="12191999" cy="830997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Синтезное мировое тело ИВО </a:t>
            </a:r>
            <a:r>
              <a:rPr lang="ru-RU" sz="2400" i="1" dirty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 часть ИВО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и это горизонт </a:t>
            </a:r>
            <a:r>
              <a:rPr lang="ru-RU" sz="2400" b="1" i="1" dirty="0">
                <a:solidFill>
                  <a:srgbClr val="C00000"/>
                </a:solidFill>
              </a:rPr>
              <a:t>Жизни ИВО</a:t>
            </a:r>
            <a:endParaRPr lang="ru-RU" dirty="0"/>
          </a:p>
        </p:txBody>
      </p:sp>
      <p:pic>
        <p:nvPicPr>
          <p:cNvPr id="8" name="Объект 3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02060" y="2137692"/>
            <a:ext cx="6102060" cy="4720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2351" y="165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75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90111" y="2855233"/>
            <a:ext cx="85238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25690"/>
            <a:ext cx="12192000" cy="5632311"/>
          </a:xfrm>
          <a:prstGeom prst="rect">
            <a:avLst/>
          </a:prstGeom>
          <a:gradFill>
            <a:gsLst>
              <a:gs pos="3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Синтезное мировое тело ИВО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ru-RU" sz="2400" b="1" i="1" u="sng" dirty="0">
                <a:solidFill>
                  <a:srgbClr val="0070C0"/>
                </a:solidFill>
              </a:rPr>
              <a:t>Синтезный мир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мир бытования и общения  с ИВ  Аватарами Синтеза ИВО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мир жизни Частей ИВО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управление разными видами Синтеза </a:t>
            </a:r>
            <a:r>
              <a:rPr lang="ru-RU" sz="2400" b="1" i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sz="2400" b="1" i="1" u="sng" dirty="0">
                <a:solidFill>
                  <a:srgbClr val="7030A0"/>
                </a:solidFill>
              </a:rPr>
              <a:t>Синтез финансов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>
                <a:solidFill>
                  <a:srgbClr val="7030A0"/>
                </a:solidFill>
              </a:rPr>
              <a:t>компактификация, в которую включаются все Иерархи ИВДИВО и осуществляется  настоящий переход 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от Любви к Синтезу </a:t>
            </a:r>
          </a:p>
          <a:p>
            <a:pPr algn="ctr"/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Метагалактическое  мировое  тело ИВО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2400" b="1" i="1" u="sng" dirty="0">
                <a:solidFill>
                  <a:srgbClr val="0070C0"/>
                </a:solidFill>
              </a:rPr>
              <a:t>Метагалактический мир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это Духовещество    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это движение Духа 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это 64 вида организации материи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b="1" i="1" u="sng" dirty="0">
                <a:solidFill>
                  <a:srgbClr val="7030A0"/>
                </a:solidFill>
              </a:rPr>
              <a:t>Воля финансов </a:t>
            </a:r>
            <a:r>
              <a:rPr lang="ru-RU" sz="2400" b="1" i="1" dirty="0">
                <a:solidFill>
                  <a:srgbClr val="002060"/>
                </a:solidFill>
              </a:rPr>
              <a:t>- </a:t>
            </a:r>
            <a:r>
              <a:rPr lang="ru-RU" sz="2400" b="1" i="1" dirty="0">
                <a:solidFill>
                  <a:srgbClr val="7030A0"/>
                </a:solidFill>
              </a:rPr>
              <a:t>развертывание новых технологий 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Духом и Волей  </a:t>
            </a:r>
            <a:r>
              <a:rPr lang="ru-RU" sz="2400" b="1" i="1" dirty="0">
                <a:solidFill>
                  <a:srgbClr val="002060"/>
                </a:solidFill>
              </a:rPr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47433" y="41586"/>
            <a:ext cx="32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320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12776"/>
            <a:ext cx="12192000" cy="5445224"/>
          </a:xfrm>
          <a:gradFill>
            <a:gsLst>
              <a:gs pos="3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rgbClr val="002060"/>
                </a:solidFill>
              </a:rPr>
              <a:t>     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     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                                               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Тонкое мировое  тело ИВО </a:t>
            </a:r>
            <a:br>
              <a:rPr lang="ru-RU" sz="2400" b="1" i="1" dirty="0">
                <a:solidFill>
                  <a:srgbClr val="C00000"/>
                </a:solidFill>
                <a:latin typeface="+mn-lt"/>
              </a:rPr>
            </a:b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                                                                </a:t>
            </a:r>
            <a:r>
              <a:rPr lang="ru-RU" sz="2400" b="1" i="1" u="sng" dirty="0">
                <a:effectLst/>
                <a:latin typeface="+mn-lt"/>
              </a:rPr>
              <a:t>Тонкий мир </a:t>
            </a:r>
            <a:br>
              <a:rPr lang="ru-RU" sz="2400" b="1" i="1" u="sng" dirty="0">
                <a:effectLst/>
                <a:latin typeface="+mn-lt"/>
              </a:rPr>
            </a:br>
            <a:r>
              <a:rPr lang="ru-RU" sz="2400" b="1" i="1" dirty="0">
                <a:effectLst/>
                <a:latin typeface="+mn-lt"/>
              </a:rPr>
              <a:t>*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Это Световещество. Свет структурирует</a:t>
            </a:r>
            <a:b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* Это синтез Воли, Любви, Творения </a:t>
            </a:r>
            <a:b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                      </a:t>
            </a:r>
            <a:r>
              <a:rPr lang="ru-RU" sz="2400" b="1" i="1" u="sng" dirty="0">
                <a:solidFill>
                  <a:srgbClr val="7030A0"/>
                </a:solidFill>
                <a:effectLst/>
                <a:latin typeface="+mn-lt"/>
              </a:rPr>
              <a:t>Мудрость финансов 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+mn-lt"/>
              </a:rPr>
              <a:t>- новая Экономика</a:t>
            </a:r>
            <a:br>
              <a:rPr lang="ru-RU" sz="2400" b="1" i="1" dirty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7030A0"/>
                </a:solidFill>
                <a:effectLst/>
                <a:latin typeface="+mn-lt"/>
              </a:rPr>
              <a:t>                              методами и мудростью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b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                                       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Физическое мировое тело ИВО</a:t>
            </a: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2400" b="1" i="1" dirty="0">
                <a:solidFill>
                  <a:srgbClr val="002060"/>
                </a:solidFill>
                <a:latin typeface="+mn-lt"/>
              </a:rPr>
            </a:b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                                                              </a:t>
            </a:r>
            <a:r>
              <a:rPr lang="ru-RU" sz="2400" b="1" i="1" u="sng" dirty="0">
                <a:effectLst/>
                <a:latin typeface="+mn-lt"/>
              </a:rPr>
              <a:t>Физический мир</a:t>
            </a:r>
            <a:br>
              <a:rPr lang="ru-RU" sz="2400" b="1" i="1" u="sng" dirty="0">
                <a:effectLst/>
                <a:latin typeface="+mn-lt"/>
              </a:rPr>
            </a:br>
            <a:r>
              <a:rPr lang="ru-RU" sz="2400" b="1" i="1" dirty="0">
                <a:effectLst/>
                <a:latin typeface="+mn-lt"/>
              </a:rPr>
              <a:t>*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Это Энерговещество </a:t>
            </a:r>
            <a:b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* Этими финансами разворачивается баланс  Энергии (качества) и  вещества (как цена) </a:t>
            </a:r>
            <a:b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* ФМТело охватывает объём</a:t>
            </a:r>
            <a:b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                         </a:t>
            </a:r>
            <a:r>
              <a:rPr lang="ru-RU" sz="2400" b="1" i="1" u="sng" dirty="0">
                <a:solidFill>
                  <a:srgbClr val="7030A0"/>
                </a:solidFill>
                <a:effectLst/>
                <a:latin typeface="+mn-lt"/>
              </a:rPr>
              <a:t>Любовь финансов 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+mn-lt"/>
              </a:rPr>
              <a:t>– это  новые финансы </a:t>
            </a:r>
            <a:br>
              <a:rPr lang="ru-RU" sz="2400" b="1" i="1" dirty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7030A0"/>
                </a:solidFill>
                <a:effectLst/>
                <a:latin typeface="+mn-lt"/>
              </a:rPr>
              <a:t>                        развёрнутые силами и субъядерностью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  <a:t>  </a:t>
            </a:r>
            <a:br>
              <a:rPr lang="ru-RU" sz="2400" b="1" i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b="1" i="1" dirty="0">
                <a:solidFill>
                  <a:srgbClr val="002060"/>
                </a:solidFill>
              </a:rPr>
              <a:t>                          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4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441840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4888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02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12191999" cy="5517232"/>
          </a:xfrm>
          <a:gradFill>
            <a:gsLst>
              <a:gs pos="3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</a:t>
            </a:r>
            <a:r>
              <a:rPr lang="ru-RU" sz="6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финансов,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Мудрость</a:t>
            </a:r>
            <a:r>
              <a:rPr lang="ru-RU" sz="6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финансов, 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Воля</a:t>
            </a:r>
            <a:r>
              <a:rPr lang="ru-RU" sz="6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финансов  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все это в Огне и это </a:t>
            </a: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</a:t>
            </a:r>
            <a:r>
              <a:rPr lang="ru-RU" sz="6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Финансов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0272464" y="1409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819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19536" y="2722424"/>
            <a:ext cx="85238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0" name="AutoShape 14"/>
          <p:cNvSpPr>
            <a:spLocks noChangeShapeType="1"/>
          </p:cNvSpPr>
          <p:nvPr/>
        </p:nvSpPr>
        <p:spPr bwMode="auto">
          <a:xfrm flipH="1">
            <a:off x="3055939" y="544513"/>
            <a:ext cx="5603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/>
          <p:cNvSpPr>
            <a:spLocks noChangeShapeType="1"/>
          </p:cNvSpPr>
          <p:nvPr/>
        </p:nvSpPr>
        <p:spPr bwMode="auto">
          <a:xfrm>
            <a:off x="4818063" y="544513"/>
            <a:ext cx="501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3" name="AutoShape 7"/>
          <p:cNvSpPr>
            <a:spLocks noChangeShapeType="1"/>
          </p:cNvSpPr>
          <p:nvPr/>
        </p:nvSpPr>
        <p:spPr bwMode="auto">
          <a:xfrm>
            <a:off x="4711700" y="514350"/>
            <a:ext cx="5603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9" name="AutoShape 3"/>
          <p:cNvSpPr>
            <a:spLocks noChangeShapeType="1"/>
          </p:cNvSpPr>
          <p:nvPr/>
        </p:nvSpPr>
        <p:spPr bwMode="auto">
          <a:xfrm>
            <a:off x="4711700" y="523875"/>
            <a:ext cx="5603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3" name="AutoShape 17"/>
          <p:cNvSpPr>
            <a:spLocks noChangeShapeType="1"/>
          </p:cNvSpPr>
          <p:nvPr/>
        </p:nvSpPr>
        <p:spPr bwMode="auto">
          <a:xfrm flipH="1">
            <a:off x="4711700" y="644525"/>
            <a:ext cx="5603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7" name="AutoShape 11"/>
          <p:cNvSpPr>
            <a:spLocks noChangeShapeType="1"/>
          </p:cNvSpPr>
          <p:nvPr/>
        </p:nvSpPr>
        <p:spPr bwMode="auto">
          <a:xfrm>
            <a:off x="5229225" y="620713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ShapeType="1"/>
          </p:cNvSpPr>
          <p:nvPr/>
        </p:nvSpPr>
        <p:spPr bwMode="auto">
          <a:xfrm flipH="1">
            <a:off x="4711701" y="638175"/>
            <a:ext cx="5191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/>
          <p:cNvSpPr>
            <a:spLocks noChangeShapeType="1"/>
          </p:cNvSpPr>
          <p:nvPr/>
        </p:nvSpPr>
        <p:spPr bwMode="auto">
          <a:xfrm>
            <a:off x="4760914" y="538163"/>
            <a:ext cx="51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ShapeType="1"/>
          </p:cNvSpPr>
          <p:nvPr/>
        </p:nvSpPr>
        <p:spPr bwMode="auto">
          <a:xfrm flipH="1">
            <a:off x="4760914" y="606425"/>
            <a:ext cx="3952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9" name="AutoShape 13"/>
          <p:cNvSpPr>
            <a:spLocks noChangeShapeType="1"/>
          </p:cNvSpPr>
          <p:nvPr/>
        </p:nvSpPr>
        <p:spPr bwMode="auto">
          <a:xfrm flipH="1">
            <a:off x="4760914" y="669925"/>
            <a:ext cx="51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524000" y="457200"/>
            <a:ext cx="223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charset="-52"/>
                <a:cs typeface="Times New Roman" pitchFamily="18" charset="0"/>
              </a:rPr>
              <a:t> </a:t>
            </a: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614" name="AutoShape 38"/>
          <p:cNvSpPr>
            <a:spLocks noChangeShapeType="1"/>
          </p:cNvSpPr>
          <p:nvPr/>
        </p:nvSpPr>
        <p:spPr bwMode="auto">
          <a:xfrm>
            <a:off x="4818063" y="544513"/>
            <a:ext cx="501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5" name="AutoShape 29"/>
          <p:cNvSpPr>
            <a:spLocks noChangeShapeType="1"/>
          </p:cNvSpPr>
          <p:nvPr/>
        </p:nvSpPr>
        <p:spPr bwMode="auto">
          <a:xfrm>
            <a:off x="4711700" y="514350"/>
            <a:ext cx="5603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5" name="AutoShape 39"/>
          <p:cNvSpPr>
            <a:spLocks noChangeShapeType="1"/>
          </p:cNvSpPr>
          <p:nvPr/>
        </p:nvSpPr>
        <p:spPr bwMode="auto">
          <a:xfrm flipH="1">
            <a:off x="4711700" y="644525"/>
            <a:ext cx="5603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9" name="AutoShape 33"/>
          <p:cNvSpPr>
            <a:spLocks noChangeShapeType="1"/>
          </p:cNvSpPr>
          <p:nvPr/>
        </p:nvSpPr>
        <p:spPr bwMode="auto">
          <a:xfrm>
            <a:off x="5229225" y="620713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2" name="AutoShape 26"/>
          <p:cNvSpPr>
            <a:spLocks noChangeShapeType="1"/>
          </p:cNvSpPr>
          <p:nvPr/>
        </p:nvSpPr>
        <p:spPr bwMode="auto">
          <a:xfrm flipH="1">
            <a:off x="4711701" y="638175"/>
            <a:ext cx="5191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0" name="AutoShape 34"/>
          <p:cNvSpPr>
            <a:spLocks noChangeShapeType="1"/>
          </p:cNvSpPr>
          <p:nvPr/>
        </p:nvSpPr>
        <p:spPr bwMode="auto">
          <a:xfrm>
            <a:off x="4760914" y="538163"/>
            <a:ext cx="49203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4611" name="AutoShape 35"/>
          <p:cNvSpPr>
            <a:spLocks noChangeShapeType="1"/>
          </p:cNvSpPr>
          <p:nvPr/>
        </p:nvSpPr>
        <p:spPr bwMode="auto">
          <a:xfrm flipH="1">
            <a:off x="4760914" y="669925"/>
            <a:ext cx="51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524000" y="1600438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-52"/>
                <a:cs typeface="Times New Roman" pitchFamily="18" charset="0"/>
              </a:rPr>
              <a:t>                                            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0" y="1484784"/>
            <a:ext cx="12192000" cy="5373216"/>
          </a:xfrm>
          <a:gradFill>
            <a:gsLst>
              <a:gs pos="3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b="1" i="1" u="sng" dirty="0">
                <a:solidFill>
                  <a:srgbClr val="002060"/>
                </a:solidFill>
              </a:rPr>
              <a:t>Что ещё делает Синтезное мировое тело ИВО?</a:t>
            </a:r>
          </a:p>
          <a:p>
            <a:pPr marL="0" indent="0">
              <a:buNone/>
            </a:pPr>
            <a:endParaRPr lang="ru-RU" sz="6000" b="1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6000" b="1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синтезирует опыт </a:t>
            </a:r>
            <a:r>
              <a:rPr lang="ru-RU" sz="6000" b="1" i="1" dirty="0">
                <a:solidFill>
                  <a:srgbClr val="002060"/>
                </a:solidFill>
              </a:rPr>
              <a:t>Метагалактического Миротела, Тонкого Миротела и Физического Миротела -</a:t>
            </a:r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 отражается потенциал всех мировых тел</a:t>
            </a:r>
          </a:p>
          <a:p>
            <a:pPr marL="0" indent="0">
              <a:buNone/>
            </a:pPr>
            <a:endParaRPr lang="ru-RU" sz="6000" b="1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6000" b="1" i="1" dirty="0">
                <a:solidFill>
                  <a:srgbClr val="002060"/>
                </a:solidFill>
              </a:rPr>
              <a:t>Разворачивает  </a:t>
            </a:r>
            <a:r>
              <a:rPr lang="ru-RU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 ИВО</a:t>
            </a:r>
            <a:r>
              <a:rPr lang="ru-RU" sz="6000" b="1" i="1" dirty="0">
                <a:solidFill>
                  <a:srgbClr val="002060"/>
                </a:solidFill>
              </a:rPr>
              <a:t>, в котором  эфирные поля  Монады, Поля частей ИВО, где идёт синтезирование Полей между собой  и формируется Поле ИВО.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6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6000" b="1" i="1" dirty="0">
                <a:solidFill>
                  <a:srgbClr val="002060"/>
                </a:solidFill>
              </a:rPr>
              <a:t> </a:t>
            </a:r>
            <a:r>
              <a:rPr lang="ru-RU" sz="6000" b="1" i="1" dirty="0">
                <a:solidFill>
                  <a:srgbClr val="00206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ru-RU" sz="6000" b="1" i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От  содержания, насыщенности и здоровья Полей зависит  Энергопотенциал  каждого</a:t>
            </a:r>
            <a:r>
              <a:rPr lang="ru-RU" sz="6000" b="1" i="1" dirty="0"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 </a:t>
            </a:r>
          </a:p>
          <a:p>
            <a:pPr marL="0" indent="0" algn="ctr">
              <a:buNone/>
            </a:pP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6000" b="1" i="1" dirty="0">
                <a:solidFill>
                  <a:srgbClr val="002060"/>
                </a:solidFill>
              </a:rPr>
              <a:t>   Чем </a:t>
            </a:r>
            <a:r>
              <a:rPr lang="ru-RU" sz="6000" b="1" i="1" dirty="0">
                <a:solidFill>
                  <a:srgbClr val="7030A0"/>
                </a:solidFill>
              </a:rPr>
              <a:t>больше Энергопотенциал  </a:t>
            </a:r>
            <a:r>
              <a:rPr lang="ru-RU" sz="6000" b="1" i="1" dirty="0">
                <a:solidFill>
                  <a:srgbClr val="002060"/>
                </a:solidFill>
              </a:rPr>
              <a:t>- тем больше и  </a:t>
            </a:r>
            <a:r>
              <a:rPr lang="ru-RU" sz="6000" b="1" i="1" dirty="0">
                <a:solidFill>
                  <a:srgbClr val="C00000"/>
                </a:solidFill>
              </a:rPr>
              <a:t>масштабнее охват  Полями</a:t>
            </a:r>
            <a:r>
              <a:rPr lang="ru-RU" sz="6000" b="1" i="1" dirty="0">
                <a:solidFill>
                  <a:srgbClr val="002060"/>
                </a:solidFill>
              </a:rPr>
              <a:t>, где в итоге на физике действуем и применяемся частностью - </a:t>
            </a:r>
            <a:r>
              <a:rPr lang="ru-RU" sz="6000" b="1" i="1" u="sng" dirty="0"/>
              <a:t>ПОЛЕ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35952" y="9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984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5733256"/>
            <a:ext cx="9144000" cy="1124744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sz="3100" i="1" dirty="0">
                <a:solidFill>
                  <a:srgbClr val="002060"/>
                </a:solidFill>
                <a:effectLst/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Что такое Энергопотенциальный  Синтез ИВО?</a:t>
            </a:r>
            <a:endParaRPr lang="ru-RU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872" y="2060849"/>
            <a:ext cx="1763284" cy="212278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87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" y="1524000"/>
            <a:ext cx="12191999" cy="53340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4000" b="1" i="1" dirty="0">
                <a:solidFill>
                  <a:srgbClr val="002060"/>
                </a:solidFill>
              </a:rPr>
              <a:t>это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 ТЕЗ </a:t>
            </a:r>
            <a:r>
              <a:rPr lang="ru-RU" sz="4000" b="1" i="1" dirty="0">
                <a:solidFill>
                  <a:srgbClr val="002060"/>
                </a:solidFill>
              </a:rPr>
              <a:t>потенциала Огня в синтезе  Духа, Света и Энергии и 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 Синтеза каждого</a:t>
            </a:r>
            <a:r>
              <a:rPr lang="ru-RU" sz="4000" b="1" i="1" dirty="0">
                <a:solidFill>
                  <a:srgbClr val="002060"/>
                </a:solidFill>
              </a:rPr>
              <a:t>, который есть в Сфере ИВДИВО каждого и во всех Сферах</a:t>
            </a:r>
          </a:p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4000" b="1" i="1" dirty="0">
                <a:solidFill>
                  <a:srgbClr val="002060"/>
                </a:solidFill>
              </a:rPr>
              <a:t>это энергопотенциальные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Стандарты, Законы, Методы и Правила</a:t>
            </a:r>
            <a:r>
              <a:rPr lang="ru-RU" sz="4000" b="1" i="1" dirty="0">
                <a:solidFill>
                  <a:srgbClr val="002060"/>
                </a:solidFill>
              </a:rPr>
              <a:t> в Материи архетипично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28448" y="1166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547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99048" y="2571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ru-RU" sz="16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24000" y="250030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476875" algn="l"/>
                <a:tab pos="5940425" algn="r"/>
              </a:tabLst>
            </a:pPr>
            <a:r>
              <a:rPr lang="ru-RU" sz="12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48800"/>
            <a:ext cx="12192000" cy="5509200"/>
          </a:xfrm>
          <a:prstGeom prst="rect">
            <a:avLst/>
          </a:prstGeom>
          <a:gradFill>
            <a:gsLst>
              <a:gs pos="1000">
                <a:srgbClr val="6699FF"/>
              </a:gs>
              <a:gs pos="64000">
                <a:srgbClr val="F2E7F1"/>
              </a:gs>
              <a:gs pos="35000">
                <a:schemeClr val="bg1"/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Отца ИВО</a:t>
            </a:r>
          </a:p>
          <a:p>
            <a:pPr lvl="4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Жизнь Аватара ИВО</a:t>
            </a:r>
          </a:p>
          <a:p>
            <a:pPr lvl="4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Владыки ИВО</a:t>
            </a:r>
          </a:p>
          <a:p>
            <a:pPr lvl="4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Жизнь Учителя ИВО</a:t>
            </a:r>
          </a:p>
          <a:p>
            <a:pPr lvl="4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Жизнь Ипостаси ИВО</a:t>
            </a:r>
          </a:p>
          <a:p>
            <a:pPr lvl="4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Жизнь Служащего ИВО</a:t>
            </a:r>
          </a:p>
          <a:p>
            <a:pPr lvl="4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Посвящённого ИВО</a:t>
            </a:r>
          </a:p>
          <a:p>
            <a:pPr lvl="4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 Жизнь Человека ИВО</a:t>
            </a:r>
          </a:p>
          <a:p>
            <a:pPr lvl="4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Человека-Отца ИВО</a:t>
            </a:r>
          </a:p>
          <a:p>
            <a:pPr lvl="4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 Жизнь Человека-Аватара ИВО</a:t>
            </a:r>
          </a:p>
          <a:p>
            <a:pPr lvl="4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Человека-Владыки ИВО</a:t>
            </a:r>
          </a:p>
          <a:p>
            <a:pPr lvl="4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 Жизнь Человека-Учителя ИВО</a:t>
            </a:r>
          </a:p>
          <a:p>
            <a:pPr lvl="4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04.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Человека-Ипостаси ИВО</a:t>
            </a:r>
          </a:p>
          <a:p>
            <a:pPr lvl="4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 Жизнь Человека-Служащего ИВО</a:t>
            </a:r>
          </a:p>
          <a:p>
            <a:pPr lvl="4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Жизнь Человека-Посвящённого ИВО</a:t>
            </a:r>
          </a:p>
          <a:p>
            <a:pPr lvl="4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 Жизнь Человека синтезфизичности ИВО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28448" y="1166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201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40769"/>
            <a:ext cx="12192000" cy="5632311"/>
          </a:xfrm>
          <a:prstGeom prst="rect">
            <a:avLst/>
          </a:prstGeom>
          <a:gradFill>
            <a:gsLst>
              <a:gs pos="1000">
                <a:srgbClr val="6699FF"/>
              </a:gs>
              <a:gs pos="33000">
                <a:schemeClr val="bg1"/>
              </a:gs>
              <a:gs pos="6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Управление Жизнью и Энергопотенциалом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идёт 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ключу (7)- управление Духом</a:t>
            </a:r>
          </a:p>
          <a:p>
            <a:pPr algn="ctr"/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16я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Жизнь Отца ИВО – 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9я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Жизнь Человека ИВО </a:t>
            </a:r>
          </a:p>
          <a:p>
            <a:pPr algn="ctr"/>
            <a:endParaRPr lang="ru-RU" sz="2400" i="1" dirty="0">
              <a:solidFill>
                <a:srgbClr val="002060"/>
              </a:solidFill>
            </a:endParaRPr>
          </a:p>
          <a:p>
            <a:pPr algn="ctr"/>
            <a:endParaRPr lang="ru-RU" sz="2400" i="1" dirty="0">
              <a:solidFill>
                <a:srgbClr val="002060"/>
              </a:solidFill>
            </a:endParaRPr>
          </a:p>
          <a:p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                                                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sz="2400" b="1" i="1" u="sng" dirty="0">
                <a:solidFill>
                  <a:srgbClr val="002060"/>
                </a:solidFill>
              </a:rPr>
              <a:t> это внутреннее 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1я Жизнь Человека синтезфизичности ИВО -  </a:t>
            </a:r>
          </a:p>
          <a:p>
            <a:pPr algn="ctr"/>
            <a:r>
              <a:rPr lang="ru-RU" sz="2400" b="1" i="1" u="sng" dirty="0">
                <a:solidFill>
                  <a:srgbClr val="002060"/>
                </a:solidFill>
              </a:rPr>
              <a:t>внешнее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i="1" dirty="0">
                <a:solidFill>
                  <a:srgbClr val="002060"/>
                </a:solidFill>
              </a:rPr>
              <a:t>(ОО) </a:t>
            </a:r>
            <a:endParaRPr lang="ru-RU" sz="13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5640" y="4653136"/>
          <a:ext cx="691276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780">
                  <a:extLst>
                    <a:ext uri="{9D8B030D-6E8A-4147-A177-3AD203B41FA5}">
                      <a16:colId xmlns:a16="http://schemas.microsoft.com/office/drawing/2014/main" val="251194566"/>
                    </a:ext>
                  </a:extLst>
                </a:gridCol>
                <a:gridCol w="3628988">
                  <a:extLst>
                    <a:ext uri="{9D8B030D-6E8A-4147-A177-3AD203B41FA5}">
                      <a16:colId xmlns:a16="http://schemas.microsoft.com/office/drawing/2014/main" val="1287385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Жизнь </a:t>
                      </a:r>
                    </a:p>
                    <a:p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Человека ИВО</a:t>
                      </a:r>
                      <a:endParaRPr lang="ru-RU" sz="1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rgbClr val="002060"/>
                          </a:solidFill>
                        </a:rPr>
                        <a:t>2я Жизнь </a:t>
                      </a:r>
                    </a:p>
                    <a:p>
                      <a:r>
                        <a:rPr lang="ru-RU" sz="1800" i="1" dirty="0">
                          <a:solidFill>
                            <a:srgbClr val="002060"/>
                          </a:solidFill>
                        </a:rPr>
                        <a:t>Человека – Посвящённого ИВО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5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rgbClr val="002060"/>
                          </a:solidFill>
                        </a:rPr>
                        <a:t> ( синтез полей Монады)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rgbClr val="002060"/>
                          </a:solidFill>
                        </a:rPr>
                        <a:t>( эфирные поля)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175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448" y="1166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40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67" y="0"/>
            <a:ext cx="4558610" cy="6837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64140" y="1179095"/>
            <a:ext cx="50733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b="1" dirty="0"/>
              <a:t> 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Подразделение Сочи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itchFamily="34" charset="0"/>
              </a:rPr>
              <a:t>Мыслеобраз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Пробуждённость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 Развития Огнём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Есмь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 Культура территории ИВО (ПРОЕКТ)</a:t>
            </a:r>
          </a:p>
        </p:txBody>
      </p:sp>
      <p:pic>
        <p:nvPicPr>
          <p:cNvPr id="11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9" y="-1"/>
            <a:ext cx="3649325" cy="269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ulia\OneDrive\Рабочий стол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ulia\OneDrive\Рабочий стол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0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0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9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17"/>
    </mc:Choice>
    <mc:Fallback xmlns="">
      <p:transition spd="slow" advTm="18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" y="1340769"/>
            <a:ext cx="4989514" cy="4588941"/>
          </a:xfrm>
          <a:gradFill>
            <a:gsLst>
              <a:gs pos="1000">
                <a:srgbClr val="6699FF"/>
              </a:gs>
              <a:gs pos="28000">
                <a:schemeClr val="bg1"/>
              </a:gs>
              <a:gs pos="76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                 </a:t>
            </a:r>
          </a:p>
          <a:p>
            <a:r>
              <a:rPr lang="ru-RU" sz="9600" b="1" i="1" dirty="0">
                <a:solidFill>
                  <a:srgbClr val="002060"/>
                </a:solidFill>
              </a:rPr>
              <a:t>                  (9-2=7)</a:t>
            </a:r>
          </a:p>
          <a:p>
            <a:r>
              <a:rPr lang="ru-RU" sz="9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Ген (2)   + Ядро ДНК (1)</a:t>
            </a:r>
          </a:p>
          <a:p>
            <a:endParaRPr lang="ru-RU" sz="9600" b="1" i="1" dirty="0">
              <a:solidFill>
                <a:srgbClr val="002060"/>
              </a:solidFill>
            </a:endParaRPr>
          </a:p>
          <a:p>
            <a:r>
              <a:rPr lang="ru-RU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ИВО идёт в Материю!</a:t>
            </a:r>
          </a:p>
          <a:p>
            <a:r>
              <a:rPr lang="ru-RU" sz="9600" b="1" i="1" dirty="0">
                <a:solidFill>
                  <a:srgbClr val="002060"/>
                </a:solidFill>
              </a:rPr>
              <a:t> </a:t>
            </a:r>
            <a:r>
              <a:rPr lang="ru-RU" sz="9600" b="1" i="1" u="sng" dirty="0">
                <a:solidFill>
                  <a:srgbClr val="C00000"/>
                </a:solidFill>
              </a:rPr>
              <a:t>Дух </a:t>
            </a:r>
            <a:r>
              <a:rPr lang="ru-RU" sz="9600" b="1" i="1" dirty="0">
                <a:solidFill>
                  <a:srgbClr val="002060"/>
                </a:solidFill>
              </a:rPr>
              <a:t>в Огне – </a:t>
            </a:r>
            <a:r>
              <a:rPr lang="ru-RU" sz="9600" b="1" i="1" u="sng" dirty="0">
                <a:solidFill>
                  <a:srgbClr val="C00000"/>
                </a:solidFill>
              </a:rPr>
              <a:t>Жизнь</a:t>
            </a:r>
            <a:r>
              <a:rPr lang="ru-RU" sz="9600" b="1" i="1" dirty="0">
                <a:solidFill>
                  <a:srgbClr val="002060"/>
                </a:solidFill>
              </a:rPr>
              <a:t> в Материи. </a:t>
            </a:r>
          </a:p>
          <a:p>
            <a:pPr algn="ctr"/>
            <a:r>
              <a:rPr lang="ru-RU" sz="9600" b="1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ИВО: </a:t>
            </a:r>
          </a:p>
          <a:p>
            <a:pPr algn="ctr"/>
            <a:r>
              <a:rPr lang="ru-RU" sz="9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16-12-8-4-1 </a:t>
            </a:r>
          </a:p>
          <a:p>
            <a:pPr algn="ctr"/>
            <a:r>
              <a:rPr lang="ru-RU" sz="9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14-10-6-2 </a:t>
            </a:r>
          </a:p>
          <a:p>
            <a:r>
              <a:rPr lang="ru-RU" sz="9600" b="1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Человека</a:t>
            </a:r>
            <a:r>
              <a:rPr lang="ru-RU" sz="9600" b="1" i="1" dirty="0">
                <a:solidFill>
                  <a:srgbClr val="002060"/>
                </a:solidFill>
              </a:rPr>
              <a:t>, как материи, устремлён к ИВО: </a:t>
            </a:r>
            <a:r>
              <a:rPr lang="ru-RU" sz="9600" b="1" i="1" dirty="0">
                <a:solidFill>
                  <a:srgbClr val="006600"/>
                </a:solidFill>
              </a:rPr>
              <a:t>2-5-8-11-14-17</a:t>
            </a:r>
          </a:p>
          <a:p>
            <a:pPr algn="ctr"/>
            <a:r>
              <a:rPr lang="ru-RU" sz="9600" b="1" i="1" dirty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89514" y="5749604"/>
            <a:ext cx="5678487" cy="1108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5929711"/>
            <a:ext cx="12191999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8-5-2 – это вход в Дом!</a:t>
            </a:r>
          </a:p>
          <a:p>
            <a:pPr algn="ctr"/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128448" y="1166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14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4" y="1340769"/>
            <a:ext cx="7202485" cy="4563125"/>
          </a:xfrm>
        </p:spPr>
      </p:pic>
    </p:spTree>
    <p:extLst>
      <p:ext uri="{BB962C8B-B14F-4D97-AF65-F5344CB8AC3E}">
        <p14:creationId xmlns:p14="http://schemas.microsoft.com/office/powerpoint/2010/main" val="39170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ediasubs.ru/group/uploads/ho/hochu-vsyo-znyitpoleznyie-sovetyi/image/1594014585-974191-762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776"/>
            <a:ext cx="12192000" cy="5445224"/>
          </a:xfrm>
          <a:prstGeom prst="rect">
            <a:avLst/>
          </a:prstGeom>
          <a:noFill/>
          <a:effectLst>
            <a:softEdge rad="2126"/>
          </a:effectLst>
        </p:spPr>
      </p:pic>
      <p:sp>
        <p:nvSpPr>
          <p:cNvPr id="2" name="TextBox 1"/>
          <p:cNvSpPr txBox="1"/>
          <p:nvPr/>
        </p:nvSpPr>
        <p:spPr>
          <a:xfrm>
            <a:off x="2423592" y="1916832"/>
            <a:ext cx="6048672" cy="707886"/>
          </a:xfrm>
          <a:prstGeom prst="rect">
            <a:avLst/>
          </a:prstGeom>
          <a:noFill/>
          <a:effectLst>
            <a:softEdge rad="2126"/>
          </a:effectLst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95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5AFF32-9818-CE5D-2B40-6512CA50D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262" y="0"/>
            <a:ext cx="4851475" cy="6858000"/>
          </a:xfrm>
          <a:prstGeom prst="rect">
            <a:avLst/>
          </a:prstGeom>
        </p:spPr>
      </p:pic>
      <p:pic>
        <p:nvPicPr>
          <p:cNvPr id="6" name="Picture 3" descr="C:\Users\julia\OneDrive\Рабочий стол\5.png">
            <a:extLst>
              <a:ext uri="{FF2B5EF4-FFF2-40B4-BE49-F238E27FC236}">
                <a16:creationId xmlns:a16="http://schemas.microsoft.com/office/drawing/2014/main" id="{7A14B2AC-4297-1130-8170-AFD3533B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ulia\OneDrive\Рабочий стол\6.png">
            <a:extLst>
              <a:ext uri="{FF2B5EF4-FFF2-40B4-BE49-F238E27FC236}">
                <a16:creationId xmlns:a16="http://schemas.microsoft.com/office/drawing/2014/main" id="{CAE9A6C2-6FF0-2875-0FF5-4DBDE094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B1F06-943D-9492-4D86-C196740FC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1C6E0-18ED-245E-B55A-A2800D4F7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4217">
            <a:off x="6616943" y="-261427"/>
            <a:ext cx="1703851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2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332656"/>
            <a:ext cx="8496944" cy="115212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ВЫШЕСТОЯЩИЙ ДОМ ИЗНАЧАЛЬНО ВЫШЕСТОЯЩЕГО ОТЦА</a:t>
            </a:r>
            <a:br>
              <a:rPr lang="ru-RU" sz="18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ИВДИВО 17179869108с-и-ц Ростов-на-Дону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4611" y="1700808"/>
            <a:ext cx="6400800" cy="20882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 проекту «РОСТОВ-ПАПА» </a:t>
            </a:r>
          </a:p>
          <a:p>
            <a:r>
              <a:rPr lang="ru-RU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ИТП и ТОР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«Пульс Ростова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Отцовскостью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Единением Красотой Творения ИВО»</a:t>
            </a:r>
          </a:p>
          <a:p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717032"/>
            <a:ext cx="77768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216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5" y="1628800"/>
            <a:ext cx="7408333" cy="4458808"/>
          </a:xfrm>
        </p:spPr>
        <p:txBody>
          <a:bodyPr>
            <a:normAutofit fontScale="70000" lnSpcReduction="20000"/>
          </a:bodyPr>
          <a:lstStyle/>
          <a:p>
            <a:endParaRPr lang="ru-RU" dirty="0">
              <a:solidFill>
                <a:srgbClr val="C00000"/>
              </a:solidFill>
              <a:latin typeface="a_AlgeriusNr" panose="04040704040802020702" pitchFamily="82" charset="-52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подразделении ИВДИВО Ростов-на-Дону ИВАС Кут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зафиксировано поручение разработка Проекта «Ростов-Папа».  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«Ростов-Папа как фиксация Центра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ИВДИВО»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МО: Пульс Ростова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Отцовскостью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Единением Красотой Творения ИВО.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Цельность Единого Начала Торжества Родины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ЭПСинтеза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ИВО.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Реализация Основ Синтезом Творения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Отцовскостью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Виртуозно.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Устремление: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Прасинтезная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Пути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Аматично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«Управление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-Потенциальным Синтезом Мышлением»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«Мышление Служения Импульс Философии каждого»</a:t>
            </a:r>
          </a:p>
          <a:p>
            <a:endParaRPr lang="ru-RU" dirty="0">
              <a:latin typeface="a_AlgeriusNr" panose="04040704040802020702" pitchFamily="8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«Пульс Ростова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Отцовскостью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Единением Красотой Творения ИВО»</a:t>
            </a:r>
            <a:r>
              <a:rPr lang="ru-RU" sz="20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94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068" y="1916833"/>
            <a:ext cx="7408333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_AlgeriusNr" panose="04040704040802020702" pitchFamily="82" charset="-52"/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_AlgeriusNr" panose="04040704040802020702" pitchFamily="82" charset="-52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«Отцовская Чистота Метагалактической Информации ИВО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-Потенциальным Синтезом»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a_AlgeriusNr" panose="04040704040802020702" pitchFamily="8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«Пульс Ростова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Отцовскостью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Единением Красотой Творения ИВО»</a:t>
            </a:r>
            <a:r>
              <a:rPr lang="ru-RU" sz="20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a_AlgeriusNr" panose="04040704040802020702" pitchFamily="82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89777" y="3617722"/>
          <a:ext cx="5974577" cy="193211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1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Дело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Сделай сам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8-ца Жизни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Дерзать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Ответственность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Импульс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Самоорганизация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Принципат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Человек мышления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Исследование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Уникальность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Волевитость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ИВДИВность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Виртуозность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Метрика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Этика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Гносеология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План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Иерархичность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ПраСлужение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 Закон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080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1" y="1988841"/>
            <a:ext cx="8640960" cy="4137323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реализация Проекта велась по следующим направлениям: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Тренинг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Технологического Парка-выражение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Огнём.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Территории Опережающего Развития-развертка в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Материи.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ИТП 5121 ВЦР МГФА. (октябрь 2021г.-апрель 2022г.)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Правильное состояние , 2.Подготовка к Репликации ИТП по четным архетипам. 3. Стяжали Иммунитет ИВО и Защиту ИВО по ИТП 8193 ВЦР, 5121ВЦР и синтез физически ИВДИВО Ростов-на-Дону. </a:t>
            </a:r>
          </a:p>
          <a:p>
            <a: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МО: Могущество Служения ИВО Репликацией ИВО ИТП синтез физически</a:t>
            </a:r>
            <a:b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7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Магнитность</a:t>
            </a:r>
            <a: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Искусного Синтеза ИВО виртуозно</a:t>
            </a:r>
            <a:b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Расшифровка Огня и Синтеза ИВАС Мышлением ИВО</a:t>
            </a:r>
            <a:b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Устремление: Среда </a:t>
            </a:r>
            <a:r>
              <a:rPr lang="ru-RU" sz="17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ЭПСи</a:t>
            </a:r>
            <a: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8цей Жизни </a:t>
            </a:r>
            <a:r>
              <a:rPr lang="ru-RU" sz="17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ИВДИВНо</a:t>
            </a:r>
            <a: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7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Стяжали: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Синтеза ИВО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Статагемию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Стратегию ИВО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Прасинтез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ИВО, Синтез ИВО Огонь ИВО Волю ИВО Дух ИВО Ядро времени ИВО на реализацию поручения Проекта Ростов-Папа: Пульс Ростова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Отцовскостью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Единением Красотой Творения ИВО  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действовать с парами ИВАС в четверичном магните, каждое занятие ведёт один из команды, ежедневно дневные и ночные переподготовки по этим направлениям.</a:t>
            </a:r>
          </a:p>
          <a:p>
            <a:pPr marL="0" indent="0" algn="ctr">
              <a:buNone/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a_AlgeriusNr" panose="04040704040802020702" pitchFamily="82" charset="-52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_AlgeriusNr" panose="04040704040802020702" pitchFamily="82" charset="-52"/>
            </a:endParaRPr>
          </a:p>
          <a:p>
            <a:pPr algn="ctr"/>
            <a:endParaRPr lang="ru-RU" dirty="0">
              <a:solidFill>
                <a:srgbClr val="C00000"/>
              </a:solidFill>
              <a:latin typeface="a_AlgeriusNr" panose="04040704040802020702" pitchFamily="82" charset="-52"/>
            </a:endParaRPr>
          </a:p>
          <a:p>
            <a:pPr algn="ctr"/>
            <a:endParaRPr lang="ru-RU" dirty="0">
              <a:latin typeface="a_AlgeriusNr" panose="04040704040802020702" pitchFamily="82" charset="-52"/>
            </a:endParaRPr>
          </a:p>
          <a:p>
            <a:pPr marL="0" indent="0">
              <a:buNone/>
            </a:pPr>
            <a:endParaRPr lang="ru-RU" dirty="0">
              <a:latin typeface="a_AlgeriusNr" panose="04040704040802020702" pitchFamily="82" charset="-52"/>
            </a:endParaRPr>
          </a:p>
          <a:p>
            <a:endParaRPr lang="ru-RU" dirty="0">
              <a:solidFill>
                <a:srgbClr val="C00000"/>
              </a:solidFill>
              <a:latin typeface="a_AlgeriusNr" panose="04040704040802020702" pitchFamily="8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«Пульс Ростова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Отцовскостью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Единением Красотой Творения ИВО»</a:t>
            </a:r>
            <a:r>
              <a:rPr lang="ru-RU" sz="20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a_AlgeriusNr" panose="04040704040802020702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1579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303" y="548680"/>
            <a:ext cx="8229600" cy="6048672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в четверичном магните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ИВАС Юстас Сивилла ИВАС Любомир Мирра.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 в зал по порталу в форме спирали. Действовали в зале в сферах миров. Развертывали МО и реплицировали Си физически.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Развертка среды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Иерархизации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Служения ИВО в сфере медицины и других видах трудовой деятельности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Развертка 5,5 млн. Импульсов Огня и Синтеза, Духа и Воли ИВО движения Образа Отца ИВО 64-рицей частностей 8-рицей Жизни каждого. 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в четверичном магнитном Огне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ИВАС Юстас Сивилла ИВАС Харитон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Вересса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в парковой зоне ИТП. Стяжали развёртку среды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Ощущения и Огня Си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Праощущения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ИВО 64рицей Частностей ИВО для жителей подразделения.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Итоги. Развертка среды Синтеза Огня ощущения Синтеза Огня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праощущения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ИВО разнообразием явления 64-рицей частностей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среды Синтеза огня ощущения Синтеза огня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праощущения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ИВО Служением Мышлением ИВО,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Праслужением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Прамышлением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ИВО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в четверичном магнитном Огне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ИВАС Юстас Сивилла ИВАС Эраста Саны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зале ИВДИВО, затем фиксировались над стеклянным куполом здания. Развертывали Репликацией ИВО среду из Ядер 3 Си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Огонь, Стандарты ИВО. Стяжали Цельность жизни ИВДИВО -тела чувства ИВО командным Огнем и Синтезом.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на территории развернулась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огнеобразная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экополиса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среда Синтеза Огня ИВДИВО - тела чувства Служения Мышления ИВО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Праслужения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Прамышления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ИВО в ИТП, и на территорию ИВДИВО Ростов-на-Дону.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в четверичном магнитном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Огне ИВАС Юстас Сивилла ИВАС Вальтер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Развернули новые Мысли ИВАС для формирования среды способствующей росту и развитию человека стяжанием и развёрткой 22 млн единиц Синтеза Изначально Вышестоящего Отца. Развернули Иммунитет мышления ИВО для преображения мышления граждан на территории ИВДИВО.</a:t>
            </a:r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620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5521" y="116632"/>
            <a:ext cx="8712968" cy="6336704"/>
          </a:xfrm>
        </p:spPr>
        <p:txBody>
          <a:bodyPr>
            <a:noAutofit/>
          </a:bodyPr>
          <a:lstStyle/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четверичным магнитным Огнем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ИВАС Юстас Сивилла ИВАС Прохор Лолита.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Устновили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празничную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новогоднюю Елку вместе с ИВАС Кут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Хуми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Фаинь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ИВАС Юстас Сивилла ИВАС Прохор Лолита. Новогоднее поздравление для жителей Планеты Земля и территории подразделения оформили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станцами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зафиксировали их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Огнеобразно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украсив Елку, Стяжали и развернули атмосферу и среду Праздника.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Расшифровали 4        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 </a:t>
            </a:r>
            <a:r>
              <a:rPr lang="ru-RU" sz="16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ИВОтцом</a:t>
            </a:r>
            <a: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Реализацией Трудом</a:t>
            </a:r>
            <a:b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 Человечеству Технологиями </a:t>
            </a:r>
            <a:r>
              <a:rPr lang="ru-RU" sz="16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ШЭПСи</a:t>
            </a:r>
            <a: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 </a:t>
            </a:r>
            <a:r>
              <a:rPr lang="ru-RU" sz="16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Стратагемичностью</a:t>
            </a:r>
            <a: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Обменного Огня</a:t>
            </a:r>
            <a:b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Жизни </a:t>
            </a:r>
            <a:r>
              <a:rPr lang="ru-RU" sz="16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ИВОтцом</a:t>
            </a:r>
            <a:r>
              <a:rPr lang="ru-RU" sz="16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ЭПСи</a:t>
            </a:r>
            <a:endParaRPr lang="ru-RU" sz="1600" b="1" dirty="0">
              <a:solidFill>
                <a:srgbClr val="2809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Стяжали Синтез Побуждения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ИВОтца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ИВОтцом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Истину ИВО в реализации проекта Тренинг ИТП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Прохор Лолита Юстас Сивилла направили на развитие ИТП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ревизорским Огнем. Преобразили здание 17 технологиями ИТП.</a:t>
            </a:r>
          </a:p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магнитным Огнем ИВАС Юстас Сивилла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Евсей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Лона. В ИТП на 5121 ВЦР МГ Фа. С новогодней Елки магнитились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Огнеобразы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Впитывали и расшифровывали Сути Служения ИВО. Итог: выявили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Станцу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Есмь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Парадигма Служения ИВО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Стяжали у ИВО: Я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Есмь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Парадигма Служения ИВО Человеком, Посвященным, Служащим, Ипостасью, Учителем, Владыкой,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Аватаром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Отцом. Я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Есмь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Парадигма Служения ИВО Мышлением ИВО. Я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Есмь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Парадигма Служения ИВО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ЭПСинтезом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Реплицировали Огонь и Синтез ИВО для 8млд. Жителей Планеты Земля 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Теофе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Новогодних Стяжаний.</a:t>
            </a:r>
          </a:p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магнитным Огнем ИВ АС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10-я пара.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дня рождения подразделения ИВДИВО Ростов-на-Дону к 15.02.22г.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Си деятельности тренинг ИТП на проведение ЭПС ИТП развернули и стяжали условия  АС КХ  и Христиан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стяжали проект в 4-х Мирах Мг Искусства, 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развернулось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Творение Искусство Жизни.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Поделись опытом Светского Общества.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Насытились средой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Параметодического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Общения, простотой общения, АС Юстас  Сивилла и Христиан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эффект Творения Светского общения синтезировали на физику окутывали население, насыщали среду территории, окутывали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Пл.З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магнитным Огнем ИВАС Юстас Сивилла ИВАС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Бронеслав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Эвелина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22.02.2022г.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ИТП развертывали новый Огонь, Новый Дух и Новый Свет ИВО итогом съезда Посвященных ИВДИВО.</a:t>
            </a:r>
          </a:p>
          <a:p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выявили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станцу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Управление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Истинной нового Света Посвященного ИВО.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3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752F93-95DE-4D44-D198-323A3738C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26" y="0"/>
            <a:ext cx="528186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Users\julia\OneDrive\Рабочий стол\5.png">
            <a:extLst>
              <a:ext uri="{FF2B5EF4-FFF2-40B4-BE49-F238E27FC236}">
                <a16:creationId xmlns:a16="http://schemas.microsoft.com/office/drawing/2014/main" id="{B23F93A5-D58B-FCB9-2B2F-EE9F73AE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ulia\OneDrive\Рабочий стол\6.png">
            <a:extLst>
              <a:ext uri="{FF2B5EF4-FFF2-40B4-BE49-F238E27FC236}">
                <a16:creationId xmlns:a16="http://schemas.microsoft.com/office/drawing/2014/main" id="{101030E0-EF42-C16E-E322-F5485088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1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47529" y="332656"/>
            <a:ext cx="8496943" cy="604867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ОПЕРЕЖАЮЩЕГО РАЗВИТИЯ</a:t>
            </a:r>
          </a:p>
          <a:p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МО: </a:t>
            </a:r>
            <a:r>
              <a:rPr lang="ru-RU" sz="14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Энергопотенциальное</a:t>
            </a:r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ИВДИВО каждого Искусством Мышления ИВО</a:t>
            </a:r>
          </a:p>
          <a:p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Стратагемичностью</a:t>
            </a:r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Энергопотенциального</a:t>
            </a:r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ИВО Виртуозность Служения каждого</a:t>
            </a:r>
          </a:p>
          <a:p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МГ Технологии Мышления  Принципами </a:t>
            </a:r>
            <a:r>
              <a:rPr lang="ru-RU" sz="14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Ивдивного</a:t>
            </a:r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Служения </a:t>
            </a:r>
          </a:p>
          <a:p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Устремление: Развертка среды Мышления Трудом Служения внутренне-внешне </a:t>
            </a:r>
            <a:r>
              <a:rPr lang="ru-RU" sz="1400" b="1" dirty="0" err="1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ивдивно</a:t>
            </a:r>
            <a:r>
              <a:rPr lang="ru-RU" sz="1400" b="1" dirty="0">
                <a:solidFill>
                  <a:srgbClr val="280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-иерархически цельно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в зале ИВО 16385 ВРЦ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здание Школы Мг ЭПС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инструментом: Сфера ЭПС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ЭПС – это источник ЭПС из ядра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Сопряжение личной Сферы ЭП со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сферой ЭПС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инструмент даёт устойчивость, расширяет внутренний масштаб и внешнюю реализацию. Можно сферу ЭПС сопрягать с любой частью и  заполняться Огнем и Синтезом. Через нее можно тестировать  любую часть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Огнем, Синтезом и если необходимо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дозаполнять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эту часть нужным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Энергопотенциалом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Диагностировали часть Мышление ИВО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Огнём и дальше заполняли ее необходимым количеством ЭП.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по границам территории и развернули Чашу подразделения, посмотрели ее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Огнем и Синтезом и дальше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дозаполнили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Синтезом и Огнём ИВО 8-чным ракурсом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чаше подразделения  развернули  17 технологий ЭПС  и направили на реализацию МО Проекта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Перешли на 1 этаж здания  АС Саввы Святы 16311 ВЦР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Экополис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Развернули МО проекта, заполняя его  Синтезом 1-й технологии ЭПС Синтезом Финансовой Конфедерации ИВО и зафиксировали на территории синтез-физически.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2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3513" y="476672"/>
            <a:ext cx="8784975" cy="6192688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Синтезировали матрицу мета лидера с частями и частностями в магните ИВО-ИВМ И 192 ПАРАМИ АС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665" y="2097142"/>
          <a:ext cx="6192687" cy="45105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Ивдивность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Профессионализм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Мировость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Патриотизм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969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Харизма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Прагенезисность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Дипломат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Генезис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Стратагемист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 Наблюдателя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Этика внутреннего мира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Иерархическая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равностность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Парадигмальность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Металидер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Импер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-Лидер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Мочность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Творец -16-рицы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Посвященный-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Детерминатор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Служащий-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Имперскость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Архетектоник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Нить времени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Ученый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4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Опережающего Развития-</a:t>
                      </a:r>
                      <a:r>
                        <a:rPr lang="ru-RU" sz="14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Металидер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Синтез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2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Ипостасность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Аватарскость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Архи-лидер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Отцовскость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75139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84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5521" y="404664"/>
            <a:ext cx="8640959" cy="604867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 ТОР г. Таганрог по состоянию на апрель 2022года: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Первой Школы ЭП Синтеза, 3 октября 2020 года в город с рабочим визитом приехала Председатель Совета Федерации Валентина Матвиенко. По завершении Школы в феврале 2021 года Валентина Матвиенко взяла «шефство» над городом. В планах политика сделать из Таганрога второй Санкт-Петербург.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Таганрог включён в федеральную программу развития туристических кластеров сроком до 2030 года. Объём финансирования 66 млрд. рублей федеральных средств. На данный объём финансовых средств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стяжён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зафиксирован на Куб Синтеза здания Управления Федерального Казначейства по Ростовской области в г. Таганроге заряд ЭП Синтеза. Куб Синтеза запрограммирован на целевое распределение финансовых средств и привлечение финансирования из других законных источников.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до конца 2022 года реализуется первый в России концессионный проект «Таганрогский трамвай», предполагающий полную замену подвижного состава (приобретается 60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низкопольных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трамваев), модернизацию существующей и создание новой трамвайной инфраструктуры (52 км трамвайных линий и строительство нового трамвайного депо). Объём финансирования 12 млрд. рублей, из них ~10 млрд. частные инвестиции.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федеральная комплексная программа модернизации и благоустройства Таганрога, включающая развитие экономики, создание новых рабочих мест, решение вопросов благоустройства, улучшение сферы водоснабжения.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новый мэр города.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новый директор «МУП Управление Водоканал».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Начата физическая реализация программы «Чистое небо», которая предусматривает перенос проводов силовых линий и освещения в подземные линейно-кабельные сооружения.</a:t>
            </a:r>
          </a:p>
        </p:txBody>
      </p:sp>
    </p:spTree>
    <p:extLst>
      <p:ext uri="{BB962C8B-B14F-4D97-AF65-F5344CB8AC3E}">
        <p14:creationId xmlns:p14="http://schemas.microsoft.com/office/powerpoint/2010/main" val="13904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5521" y="404664"/>
            <a:ext cx="8640959" cy="6048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разработки проекта важно учитывать параметры: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Сознательная подготовка и активное участие в расшифровке Огня и Синтеза во время проведения цикла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ШЭПСи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практик и текста.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поручений данных ИВАС оформлением Стратегии действия на год или более.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Стяжание Плана Синтеза ИВО и развертка Стратегии планомерными шагами синтез деятельностью ежемесячно, с подведением итогов и тактической корректировкой при необходимости.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Развертка докладов о результатах разработки поручения командами подразделения на общем сборе команды.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доклада по разработке Проекта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ШЭПСи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исполненного продолжение действий команды подразделения для выхода на следующий уровень Служения ИВО ДК Проектной деятельностью.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разработка системой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разработка.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Развертка тематик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новеньких циклом занятий.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инструментов системы ЭП Си в различных направлениях проектной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Бизнес сферы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60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9" y="0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AEE7F-24D1-0F81-7B8E-31DF52965909}"/>
              </a:ext>
            </a:extLst>
          </p:cNvPr>
          <p:cNvSpPr txBox="1"/>
          <p:nvPr/>
        </p:nvSpPr>
        <p:spPr>
          <a:xfrm>
            <a:off x="1094873" y="544010"/>
            <a:ext cx="9733548" cy="563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сдачи ЭП РФ за 2022год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ЭП РФ за 2022год     28трл.530млрд.950млнруб.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ИВДИВО  - 10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Рост экономической мощи страны условиями нового экономического уклада ИВДИВО - 20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активного экономически грамотного гражданского общества - 20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Регистрация и функционирование ППМР  - 20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инфраструктуры страны технологиями ИВО - 15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Активация научного потенциала России  - 5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Расходование статей госбюджета рамками бюджетного правила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Отцовским контролем - 10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зале ИВО 513 пра-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ивдиво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-реальности 33 архетипа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BA6BA-615A-6191-3F9C-989811E9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8" y="239841"/>
            <a:ext cx="6713621" cy="6361015"/>
          </a:xfrm>
          <a:prstGeom prst="rect">
            <a:avLst/>
          </a:prstGeom>
        </p:spPr>
      </p:pic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29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9" y="0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ulia\OneDrive\Рабочий стол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ulia\OneDrive\Рабочий стол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0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0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AD5B6-CBC8-9BF7-6D0B-F71A830B8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993" y="381356"/>
            <a:ext cx="8899967" cy="5953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4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20"/>
    </mc:Choice>
    <mc:Fallback xmlns="">
      <p:transition spd="slow" advTm="15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30805" y="2551837"/>
            <a:ext cx="85303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</a:p>
          <a:p>
            <a:pPr algn="ctr"/>
            <a:r>
              <a:rPr lang="ru-RU" sz="54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pic>
        <p:nvPicPr>
          <p:cNvPr id="15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9" y="0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ulia\OneDrive\Рабочий стол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4076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ulia\OneDrive\Рабочий стол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0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2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7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6"/>
    </mc:Choice>
    <mc:Fallback xmlns="">
      <p:transition spd="slow" advTm="7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558" y="-148284"/>
            <a:ext cx="11409407" cy="1589904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err="1"/>
              <a:t>Энерго</a:t>
            </a:r>
            <a:r>
              <a:rPr lang="ru-RU" sz="4400" b="1" dirty="0"/>
              <a:t>-свето-</a:t>
            </a:r>
            <a:r>
              <a:rPr lang="ru-RU" sz="4400" b="1" dirty="0" err="1"/>
              <a:t>духо</a:t>
            </a:r>
            <a:r>
              <a:rPr lang="ru-RU" sz="4400" b="1" dirty="0"/>
              <a:t>-</a:t>
            </a:r>
            <a:r>
              <a:rPr lang="ru-RU" sz="4400" b="1" dirty="0" err="1"/>
              <a:t>огнепотенциал</a:t>
            </a:r>
            <a:r>
              <a:rPr lang="ru-RU" sz="4400" b="1" dirty="0"/>
              <a:t> </a:t>
            </a:r>
            <a:br>
              <a:rPr lang="ru-RU" sz="4400" b="1" dirty="0"/>
            </a:br>
            <a:r>
              <a:rPr lang="ru-RU" sz="4400" b="1" dirty="0"/>
              <a:t>букв Алфавита ИВО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085" y="1482801"/>
            <a:ext cx="7092779" cy="467909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FF00"/>
                </a:solidFill>
              </a:rPr>
              <a:t>Энергия</a:t>
            </a:r>
            <a:r>
              <a:rPr lang="ru-RU" sz="2000" dirty="0"/>
              <a:t> – № (порядок) в алфавитном ряду;</a:t>
            </a:r>
          </a:p>
          <a:p>
            <a:pPr algn="l"/>
            <a:r>
              <a:rPr lang="ru-RU" sz="2000" b="1" i="1" dirty="0">
                <a:solidFill>
                  <a:srgbClr val="FFFF00"/>
                </a:solidFill>
              </a:rPr>
              <a:t>Энергопотенциал</a:t>
            </a:r>
            <a:r>
              <a:rPr lang="ru-RU" sz="2000" dirty="0"/>
              <a:t> – Правила (верность применения).</a:t>
            </a:r>
          </a:p>
          <a:p>
            <a:pPr algn="l"/>
            <a:endParaRPr lang="ru-RU" sz="1100" dirty="0"/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Свет</a:t>
            </a:r>
            <a:r>
              <a:rPr lang="ru-RU" sz="2000" dirty="0"/>
              <a:t> – содержание слова;</a:t>
            </a:r>
          </a:p>
          <a:p>
            <a:pPr algn="l"/>
            <a:r>
              <a:rPr lang="ru-RU" sz="2000" b="1" i="1" dirty="0" err="1">
                <a:solidFill>
                  <a:srgbClr val="FFFF00"/>
                </a:solidFill>
              </a:rPr>
              <a:t>Светопотенциал</a:t>
            </a:r>
            <a:r>
              <a:rPr lang="ru-RU" sz="2000" dirty="0"/>
              <a:t> – синтез-содержание всех входящих в букву слов.</a:t>
            </a:r>
          </a:p>
          <a:p>
            <a:pPr algn="l"/>
            <a:endParaRPr lang="ru-RU" sz="1100" dirty="0"/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Дух</a:t>
            </a:r>
            <a:r>
              <a:rPr lang="ru-RU" sz="2000" dirty="0"/>
              <a:t> – согласные буквы;</a:t>
            </a:r>
          </a:p>
          <a:p>
            <a:pPr algn="l"/>
            <a:r>
              <a:rPr lang="ru-RU" sz="2000" b="1" i="1" dirty="0" err="1">
                <a:solidFill>
                  <a:srgbClr val="FFFF00"/>
                </a:solidFill>
              </a:rPr>
              <a:t>Духопотенциал</a:t>
            </a:r>
            <a:r>
              <a:rPr lang="ru-RU" sz="2000" dirty="0"/>
              <a:t> – телесность буквенного ряда.</a:t>
            </a:r>
          </a:p>
          <a:p>
            <a:pPr algn="l"/>
            <a:endParaRPr lang="ru-RU" sz="1100" dirty="0"/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Огонь</a:t>
            </a:r>
            <a:r>
              <a:rPr lang="ru-RU" sz="2000" dirty="0"/>
              <a:t> – гласные буквы;</a:t>
            </a:r>
          </a:p>
          <a:p>
            <a:pPr algn="l"/>
            <a:r>
              <a:rPr lang="ru-RU" sz="2000" b="1" i="1" dirty="0" err="1">
                <a:solidFill>
                  <a:srgbClr val="FFFF00"/>
                </a:solidFill>
              </a:rPr>
              <a:t>Огнепотенциал</a:t>
            </a:r>
            <a:r>
              <a:rPr lang="ru-RU" sz="2000" dirty="0"/>
              <a:t> – течение Огня в словах (фиксация </a:t>
            </a:r>
            <a:br>
              <a:rPr lang="ru-RU" sz="2000" dirty="0"/>
            </a:br>
            <a:r>
              <a:rPr lang="ru-RU" sz="2000" dirty="0"/>
              <a:t>в материю через ударные гласные).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54099" y="1482802"/>
            <a:ext cx="4670856" cy="4679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rgbClr val="FFFF00"/>
                </a:solidFill>
              </a:rPr>
              <a:t>Любовь</a:t>
            </a:r>
            <a:r>
              <a:rPr lang="ru-RU" sz="2000" dirty="0"/>
              <a:t> – звучание; слияние букв </a:t>
            </a:r>
            <a:br>
              <a:rPr lang="ru-RU" sz="2000" dirty="0"/>
            </a:br>
            <a:r>
              <a:rPr lang="ru-RU" sz="2000" dirty="0"/>
              <a:t>в слова и слов в текст.</a:t>
            </a:r>
          </a:p>
          <a:p>
            <a:pPr algn="l"/>
            <a:endParaRPr lang="ru-RU" sz="2200" dirty="0"/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Мудрость</a:t>
            </a:r>
            <a:r>
              <a:rPr lang="ru-RU" sz="2000" dirty="0"/>
              <a:t> – язык.</a:t>
            </a:r>
          </a:p>
          <a:p>
            <a:pPr algn="l"/>
            <a:endParaRPr lang="ru-RU" sz="2000" dirty="0"/>
          </a:p>
          <a:p>
            <a:pPr algn="l"/>
            <a:endParaRPr lang="ru-RU" sz="2800" dirty="0"/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Воля</a:t>
            </a:r>
            <a:r>
              <a:rPr lang="ru-RU" sz="2000" dirty="0"/>
              <a:t> – начертание букв.</a:t>
            </a:r>
          </a:p>
          <a:p>
            <a:pPr algn="l"/>
            <a:endParaRPr lang="ru-RU" sz="2000" dirty="0"/>
          </a:p>
          <a:p>
            <a:pPr algn="l"/>
            <a:endParaRPr lang="ru-RU" sz="1400" dirty="0"/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Синтез</a:t>
            </a:r>
            <a:r>
              <a:rPr lang="ru-RU" sz="2000" dirty="0"/>
              <a:t> – Алфавит ИВО в целом</a:t>
            </a:r>
          </a:p>
        </p:txBody>
      </p:sp>
    </p:spTree>
    <p:extLst>
      <p:ext uri="{BB962C8B-B14F-4D97-AF65-F5344CB8AC3E}">
        <p14:creationId xmlns:p14="http://schemas.microsoft.com/office/powerpoint/2010/main" val="26601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9383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92" y="0"/>
            <a:ext cx="7607808" cy="68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4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550" y="173823"/>
            <a:ext cx="8610600" cy="1293028"/>
          </a:xfrm>
        </p:spPr>
        <p:txBody>
          <a:bodyPr>
            <a:normAutofit/>
          </a:bodyPr>
          <a:lstStyle/>
          <a:p>
            <a:r>
              <a:rPr lang="ru-RU" b="1" dirty="0" err="1"/>
              <a:t>энерго</a:t>
            </a:r>
            <a:r>
              <a:rPr lang="ru-RU" b="1" dirty="0"/>
              <a:t>-свето-</a:t>
            </a:r>
            <a:r>
              <a:rPr lang="ru-RU" b="1" dirty="0" err="1"/>
              <a:t>духо</a:t>
            </a:r>
            <a:r>
              <a:rPr lang="ru-RU" b="1" dirty="0"/>
              <a:t>-</a:t>
            </a:r>
            <a:r>
              <a:rPr lang="ru-RU" b="1" dirty="0" err="1"/>
              <a:t>огнепотенциал</a:t>
            </a:r>
            <a:r>
              <a:rPr lang="ru-RU" b="1" dirty="0"/>
              <a:t> даты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057276"/>
            <a:ext cx="6296025" cy="5705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ЭП числа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+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ЭП порядковое числа от начала года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+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ЭП месяца по буквам алфавита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+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ЭП года по цифрам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+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ЭП букв дня недели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+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ЭП времени ИВО этой даты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х 100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324724" y="1823085"/>
            <a:ext cx="4791075" cy="4872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Синтезируемся Хум в Хум </a:t>
            </a:r>
            <a:b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 Изначально Вышестоящим Отцом, стяжаем </a:t>
            </a:r>
            <a:r>
              <a:rPr lang="ru-RU" sz="24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энерго</a:t>
            </a: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-свето-</a:t>
            </a:r>
            <a:r>
              <a:rPr lang="ru-RU" sz="24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духо</a:t>
            </a: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4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огнепотенциал</a:t>
            </a: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Изначально Вышестоящего Отца сего дня: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Суббота 30 апреля 2022 года.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Впитываем, возжигаемся, разворачиваемся стяжённым собою, благодарим Изначально Вышестоящего Отца.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Аминь.</a:t>
            </a:r>
          </a:p>
        </p:txBody>
      </p:sp>
    </p:spTree>
    <p:extLst>
      <p:ext uri="{BB962C8B-B14F-4D97-AF65-F5344CB8AC3E}">
        <p14:creationId xmlns:p14="http://schemas.microsoft.com/office/powerpoint/2010/main" val="1401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91399"/>
            <a:ext cx="6126841" cy="534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86462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8710" y="2113108"/>
            <a:ext cx="54962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</a:rPr>
              <a:t>Мыслеобраз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sz="2800" b="1" dirty="0" err="1">
                <a:solidFill>
                  <a:srgbClr val="002060"/>
                </a:solidFill>
                <a:latin typeface="Arial Black" pitchFamily="34" charset="0"/>
              </a:rPr>
              <a:t>Прасинтезное</a:t>
            </a: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Творение 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проекта Мг Империя России ЭП Синтезом ИВО</a:t>
            </a:r>
          </a:p>
        </p:txBody>
      </p:sp>
      <p:pic>
        <p:nvPicPr>
          <p:cNvPr id="11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79" y="0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ulia\OneDrive\Рабочий стол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6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ulia\OneDrive\Рабочий стол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358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0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47" y="0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86BFAA-751F-4988-5059-E42B68459195}"/>
              </a:ext>
            </a:extLst>
          </p:cNvPr>
          <p:cNvSpPr txBox="1"/>
          <p:nvPr/>
        </p:nvSpPr>
        <p:spPr>
          <a:xfrm>
            <a:off x="1918634" y="552482"/>
            <a:ext cx="6782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Подразделение Краснодар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2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17"/>
    </mc:Choice>
    <mc:Fallback xmlns="">
      <p:transition spd="slow" advTm="18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julia\OneDrive\Рабочий стол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1" y="14806"/>
            <a:ext cx="3644771" cy="269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a\OneDrive\Рабочий стол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3" y="14806"/>
            <a:ext cx="2488047" cy="3645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julia\OneDrive\Рабочий стол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4" y="14806"/>
            <a:ext cx="2400746" cy="233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ulia\OneDrive\Рабочий стол\5.png">
            <a:extLst>
              <a:ext uri="{FF2B5EF4-FFF2-40B4-BE49-F238E27FC236}">
                <a16:creationId xmlns:a16="http://schemas.microsoft.com/office/drawing/2014/main" id="{5D085597-00EA-6230-096C-51FBBB7A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4861540"/>
            <a:ext cx="1835696" cy="199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ulia\OneDrive\Рабочий стол\6.png">
            <a:extLst>
              <a:ext uri="{FF2B5EF4-FFF2-40B4-BE49-F238E27FC236}">
                <a16:creationId xmlns:a16="http://schemas.microsoft.com/office/drawing/2014/main" id="{DEAB7B75-7BF0-E8AA-DE17-070045F0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10"/>
            <a:ext cx="1125404" cy="266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86101"/>
              </p:ext>
            </p:extLst>
          </p:nvPr>
        </p:nvGraphicFramePr>
        <p:xfrm>
          <a:off x="1212707" y="501162"/>
          <a:ext cx="9258932" cy="595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783">
                  <a:extLst>
                    <a:ext uri="{9D8B030D-6E8A-4147-A177-3AD203B41FA5}">
                      <a16:colId xmlns:a16="http://schemas.microsoft.com/office/drawing/2014/main" val="4146971071"/>
                    </a:ext>
                  </a:extLst>
                </a:gridCol>
                <a:gridCol w="1047947">
                  <a:extLst>
                    <a:ext uri="{9D8B030D-6E8A-4147-A177-3AD203B41FA5}">
                      <a16:colId xmlns:a16="http://schemas.microsoft.com/office/drawing/2014/main" val="998519762"/>
                    </a:ext>
                  </a:extLst>
                </a:gridCol>
                <a:gridCol w="1526306">
                  <a:extLst>
                    <a:ext uri="{9D8B030D-6E8A-4147-A177-3AD203B41FA5}">
                      <a16:colId xmlns:a16="http://schemas.microsoft.com/office/drawing/2014/main" val="3492278913"/>
                    </a:ext>
                  </a:extLst>
                </a:gridCol>
                <a:gridCol w="591783">
                  <a:extLst>
                    <a:ext uri="{9D8B030D-6E8A-4147-A177-3AD203B41FA5}">
                      <a16:colId xmlns:a16="http://schemas.microsoft.com/office/drawing/2014/main" val="853065029"/>
                    </a:ext>
                  </a:extLst>
                </a:gridCol>
                <a:gridCol w="1044865">
                  <a:extLst>
                    <a:ext uri="{9D8B030D-6E8A-4147-A177-3AD203B41FA5}">
                      <a16:colId xmlns:a16="http://schemas.microsoft.com/office/drawing/2014/main" val="2876485133"/>
                    </a:ext>
                  </a:extLst>
                </a:gridCol>
                <a:gridCol w="1645280">
                  <a:extLst>
                    <a:ext uri="{9D8B030D-6E8A-4147-A177-3AD203B41FA5}">
                      <a16:colId xmlns:a16="http://schemas.microsoft.com/office/drawing/2014/main" val="4258008254"/>
                    </a:ext>
                  </a:extLst>
                </a:gridCol>
                <a:gridCol w="2810968">
                  <a:extLst>
                    <a:ext uri="{9D8B030D-6E8A-4147-A177-3AD203B41FA5}">
                      <a16:colId xmlns:a16="http://schemas.microsoft.com/office/drawing/2014/main" val="261640585"/>
                    </a:ext>
                  </a:extLst>
                </a:gridCol>
              </a:tblGrid>
              <a:tr h="18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2365224627"/>
                  </a:ext>
                </a:extLst>
              </a:tr>
              <a:tr h="18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effectLst/>
                        </a:rPr>
                        <a:t>ИВАС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effectLst/>
                        </a:rPr>
                        <a:t>ИВАС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effectLst/>
                        </a:rPr>
                        <a:t>Деятельность в ИВДИВО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209932901"/>
                  </a:ext>
                </a:extLst>
              </a:tr>
              <a:tr h="7186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Кут Хуми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Синтеза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Фаинь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ИВДИВО Отца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Управление домом, действия командно, синтезирование деятельности в ИВДИВО и в Материи в реализации Общего Дела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2815877348"/>
                  </a:ext>
                </a:extLst>
              </a:tr>
              <a:tr h="9851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Мория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Мудрости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Свет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Истины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Управление ЭП потоками, финансовое планирование и движение финансов, разработка принципа «умали, не прикасаясь» и его применение в конкретных ситуациях и процессах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313019445"/>
                  </a:ext>
                </a:extLst>
              </a:tr>
              <a:tr h="667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Византий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Творения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Альбина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Хум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Развитие ИВДИВО-Мг Империи СФ. Ведение домашнего хозяйства ИВДИВО Краснодар (Аватаресса Альбина)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202209271"/>
                  </a:ext>
                </a:extLst>
              </a:tr>
              <a:tr h="8270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Савва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Пробуждения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Свята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Синтез </a:t>
                      </a:r>
                      <a:r>
                        <a:rPr lang="ru-RU" sz="800" dirty="0" err="1">
                          <a:effectLst/>
                        </a:rPr>
                        <a:t>Синтезобраза</a:t>
                      </a:r>
                      <a:r>
                        <a:rPr lang="ru-RU" sz="800" dirty="0">
                          <a:effectLst/>
                        </a:rPr>
                        <a:t> ИВО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Построение экономики проекта, организация и учёт ДЭПВ в ИВДИВО Краснодар, включая юридические организации ООО СФ и АНО МЦ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1519318792"/>
                  </a:ext>
                </a:extLst>
              </a:tr>
              <a:tr h="5424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Фадей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Сверхпассионарности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Елена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Ипостасного тела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Обучение применения Синтеза в материи, повседневной Жизни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3645376068"/>
                  </a:ext>
                </a:extLst>
              </a:tr>
              <a:tr h="945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Алексей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Принципа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Илана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Чувствознания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Ведение документооборота (юридическая, финансовая, учётная документация), ведение учёта, в т.ч. в программе 1С, умение «делать быстро и качественно»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3565995893"/>
                  </a:ext>
                </a:extLst>
              </a:tr>
              <a:tr h="9040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Константин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Времени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Ксения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Синтез Синтезности Воли ИВО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Финансовые эксперты ИВДИВО, вопросы </a:t>
                      </a:r>
                      <a:r>
                        <a:rPr lang="ru-RU" sz="800" dirty="0" err="1">
                          <a:effectLst/>
                        </a:rPr>
                        <a:t>энергопотенциальной</a:t>
                      </a:r>
                      <a:r>
                        <a:rPr lang="ru-RU" sz="800" dirty="0">
                          <a:effectLst/>
                        </a:rPr>
                        <a:t> деятельности, инвестиции, банковское дело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/>
                </a:tc>
                <a:extLst>
                  <a:ext uri="{0D108BD9-81ED-4DB2-BD59-A6C34878D82A}">
                    <a16:rowId xmlns:a16="http://schemas.microsoft.com/office/drawing/2014/main" val="120841341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24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14">
        <p:split orient="vert"/>
      </p:transition>
    </mc:Choice>
    <mc:Fallback xmlns="">
      <p:transition spd="slow" advTm="13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2.2|1.8|1.9|2|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1|1.7|1.7|1.8|1.7|1.6|1.5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1|1.7|1.7|1.8|1.7|1.6|1.5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1|1.7|1.7|1.8|1.7|1.6|1.5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9|2.6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E5EBBC3-197A-6C49-8F29-E006FB3A0FF8}" vid="{7452A3E2-54A2-9C49-8FEA-6547E9941706}"/>
    </a:ext>
  </a:extLst>
</a:theme>
</file>

<file path=ppt/theme/theme3.xml><?xml version="1.0" encoding="utf-8"?>
<a:theme xmlns:a="http://schemas.openxmlformats.org/drawingml/2006/main" name="Тема2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F41799B9-1EDA-D243-801B-DB939730BEB2}" vid="{9E996B33-B4A5-664B-BD67-68BDADE5F011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1817</Words>
  <Application>Microsoft Office PowerPoint</Application>
  <PresentationFormat>Широкоэкранный</PresentationFormat>
  <Paragraphs>468</Paragraphs>
  <Slides>47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47</vt:i4>
      </vt:variant>
    </vt:vector>
  </HeadingPairs>
  <TitlesOfParts>
    <vt:vector size="61" baseType="lpstr">
      <vt:lpstr>a_AlgeriusNr</vt:lpstr>
      <vt:lpstr>Arial</vt:lpstr>
      <vt:lpstr>Arial Black</vt:lpstr>
      <vt:lpstr>Calibri</vt:lpstr>
      <vt:lpstr>Calibri Light</vt:lpstr>
      <vt:lpstr>Candara</vt:lpstr>
      <vt:lpstr>Century Gothic</vt:lpstr>
      <vt:lpstr>Symbol</vt:lpstr>
      <vt:lpstr>Times New Roman</vt:lpstr>
      <vt:lpstr>Wingdings</vt:lpstr>
      <vt:lpstr>Тема Office</vt:lpstr>
      <vt:lpstr>Тема1</vt:lpstr>
      <vt:lpstr>Тема2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Энерго-свето-духо-огнепотенциал  букв Алфавита ИВО</vt:lpstr>
      <vt:lpstr>Презентация PowerPoint</vt:lpstr>
      <vt:lpstr>энерго-свето-духо-огнепотенциал даты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Изначально Вышестоящий Дом Изначально Вышестоящего Отца ИВДИВО 17179869081 синтез-ивдиво-цельности  Новороссийск                                                                                  4194201 ивдиво-цельности Октавной Метагалактики                                                                                                                                             1048473 синтез-реальности Истинной Метагалактики                                                                       262041 стать реальность Высокой Цельной Метагалактики                                                   65433 истиной реальности Изначально Вышестоящей Метагалактики                                                                               16281 высокой цельной реальности Метагалактики Фа</vt:lpstr>
      <vt:lpstr>П р о е к т   Синтезное мировое тело ИВО Энергопотенциальным Синтезом ИВО  Новороссийск</vt:lpstr>
      <vt:lpstr>Презентация PowerPoint</vt:lpstr>
      <vt:lpstr>Презентация PowerPoint</vt:lpstr>
      <vt:lpstr> </vt:lpstr>
      <vt:lpstr>Презентация PowerPoint</vt:lpstr>
      <vt:lpstr>                                                             Тонкое мировое  тело ИВО                                                                  Тонкий мир  * Это Световещество. Свет структурирует * Это синтез Воли, Любви, Творения                        Мудрость финансов - новая Экономика                               методами и мудростью                                          Физическое мировое тело ИВО                                                                Физический мир * Это Энерговещество  * Этими финансами разворачивается баланс  Энергии (качества) и  вещества (как цена)  * ФМТело охватывает объём                          Любовь финансов – это  новые финансы                          развёрнутые силами и субъядерностью                                </vt:lpstr>
      <vt:lpstr>Презентация PowerPoint</vt:lpstr>
      <vt:lpstr>Презентация PowerPoint</vt:lpstr>
      <vt:lpstr>  Что такое Энергопотенциальный  Синтез ИВО?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ИЗНАЧАЛЬНО ВЫШЕСТОЯЩИЙ ДОМ ИЗНАЧАЛЬНО ВЫШЕСТОЯЩЕГО ОТЦА  ИВДИВО 17179869108с-и-ц Ростов-на-Дону </vt:lpstr>
      <vt:lpstr>«Пульс Ростова Отцовскостью Единением Красотой Творения ИВО» </vt:lpstr>
      <vt:lpstr>«Пульс Ростова Отцовскостью Единением Красотой Творения ИВО» </vt:lpstr>
      <vt:lpstr>«Пульс Ростова Отцовскостью Единением Красотой Творения ИВО»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Алексндрова</dc:creator>
  <cp:lastModifiedBy>CONF</cp:lastModifiedBy>
  <cp:revision>11</cp:revision>
  <dcterms:created xsi:type="dcterms:W3CDTF">2022-04-21T10:56:59Z</dcterms:created>
  <dcterms:modified xsi:type="dcterms:W3CDTF">2022-04-30T06:55:00Z</dcterms:modified>
</cp:coreProperties>
</file>